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92" r:id="rId2"/>
    <p:sldId id="256" r:id="rId3"/>
    <p:sldId id="257" r:id="rId4"/>
    <p:sldId id="264" r:id="rId5"/>
    <p:sldId id="258" r:id="rId6"/>
    <p:sldId id="259" r:id="rId7"/>
    <p:sldId id="265" r:id="rId8"/>
    <p:sldId id="260" r:id="rId9"/>
    <p:sldId id="261" r:id="rId10"/>
    <p:sldId id="262" r:id="rId11"/>
    <p:sldId id="271" r:id="rId12"/>
    <p:sldId id="263" r:id="rId13"/>
    <p:sldId id="270" r:id="rId14"/>
    <p:sldId id="266" r:id="rId15"/>
    <p:sldId id="267" r:id="rId16"/>
    <p:sldId id="268" r:id="rId17"/>
    <p:sldId id="269" r:id="rId18"/>
    <p:sldId id="272" r:id="rId19"/>
    <p:sldId id="273" r:id="rId20"/>
    <p:sldId id="283" r:id="rId21"/>
    <p:sldId id="284" r:id="rId22"/>
    <p:sldId id="287" r:id="rId23"/>
    <p:sldId id="290" r:id="rId24"/>
    <p:sldId id="291" r:id="rId25"/>
    <p:sldId id="285" r:id="rId26"/>
    <p:sldId id="288" r:id="rId27"/>
    <p:sldId id="274" r:id="rId28"/>
    <p:sldId id="275" r:id="rId29"/>
    <p:sldId id="282" r:id="rId30"/>
    <p:sldId id="281" r:id="rId31"/>
    <p:sldId id="276" r:id="rId32"/>
    <p:sldId id="289" r:id="rId33"/>
    <p:sldId id="286" r:id="rId34"/>
    <p:sldId id="277" r:id="rId35"/>
    <p:sldId id="278" r:id="rId3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4" autoAdjust="0"/>
    <p:restoredTop sz="94660"/>
  </p:normalViewPr>
  <p:slideViewPr>
    <p:cSldViewPr>
      <p:cViewPr varScale="1">
        <p:scale>
          <a:sx n="86" d="100"/>
          <a:sy n="86" d="100"/>
        </p:scale>
        <p:origin x="-14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C569-4D30-40B2-A459-1A77DD7DCA22}" type="datetimeFigureOut">
              <a:rPr lang="pl-PL" smtClean="0"/>
              <a:pPr/>
              <a:t>2016-10-25</a:t>
            </a:fld>
            <a:endParaRPr lang="pl-P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9B46-CD38-4394-A48E-EB01B6ED1F3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C569-4D30-40B2-A459-1A77DD7DCA22}" type="datetimeFigureOut">
              <a:rPr lang="pl-PL" smtClean="0"/>
              <a:pPr/>
              <a:t>2016-10-25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9B46-CD38-4394-A48E-EB01B6ED1F3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C569-4D30-40B2-A459-1A77DD7DCA22}" type="datetimeFigureOut">
              <a:rPr lang="pl-PL" smtClean="0"/>
              <a:pPr/>
              <a:t>2016-10-25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9B46-CD38-4394-A48E-EB01B6ED1F3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C569-4D30-40B2-A459-1A77DD7DCA22}" type="datetimeFigureOut">
              <a:rPr lang="pl-PL" smtClean="0"/>
              <a:pPr/>
              <a:t>2016-10-25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9B46-CD38-4394-A48E-EB01B6ED1F3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C569-4D30-40B2-A459-1A77DD7DCA22}" type="datetimeFigureOut">
              <a:rPr lang="pl-PL" smtClean="0"/>
              <a:pPr/>
              <a:t>2016-10-25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7629B46-CD38-4394-A48E-EB01B6ED1F3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C569-4D30-40B2-A459-1A77DD7DCA22}" type="datetimeFigureOut">
              <a:rPr lang="pl-PL" smtClean="0"/>
              <a:pPr/>
              <a:t>2016-10-25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9B46-CD38-4394-A48E-EB01B6ED1F3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C569-4D30-40B2-A459-1A77DD7DCA22}" type="datetimeFigureOut">
              <a:rPr lang="pl-PL" smtClean="0"/>
              <a:pPr/>
              <a:t>2016-10-25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9B46-CD38-4394-A48E-EB01B6ED1F3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C569-4D30-40B2-A459-1A77DD7DCA22}" type="datetimeFigureOut">
              <a:rPr lang="pl-PL" smtClean="0"/>
              <a:pPr/>
              <a:t>2016-10-25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9B46-CD38-4394-A48E-EB01B6ED1F3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C569-4D30-40B2-A459-1A77DD7DCA22}" type="datetimeFigureOut">
              <a:rPr lang="pl-PL" smtClean="0"/>
              <a:pPr/>
              <a:t>2016-10-25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9B46-CD38-4394-A48E-EB01B6ED1F3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C569-4D30-40B2-A459-1A77DD7DCA22}" type="datetimeFigureOut">
              <a:rPr lang="pl-PL" smtClean="0"/>
              <a:pPr/>
              <a:t>2016-10-25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9B46-CD38-4394-A48E-EB01B6ED1F3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C569-4D30-40B2-A459-1A77DD7DCA22}" type="datetimeFigureOut">
              <a:rPr lang="pl-PL" smtClean="0"/>
              <a:pPr/>
              <a:t>2016-10-25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9B46-CD38-4394-A48E-EB01B6ED1F3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0EBC569-4D30-40B2-A459-1A77DD7DCA22}" type="datetimeFigureOut">
              <a:rPr lang="pl-PL" smtClean="0"/>
              <a:pPr/>
              <a:t>2016-10-25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7629B46-CD38-4394-A48E-EB01B6ED1F3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 descr="C:\Users\Michalinka\Desktop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861048"/>
            <a:ext cx="5364088" cy="2996952"/>
          </a:xfrm>
          <a:prstGeom prst="rect">
            <a:avLst/>
          </a:prstGeom>
          <a:noFill/>
        </p:spPr>
      </p:pic>
      <p:pic>
        <p:nvPicPr>
          <p:cNvPr id="1027" name="Picture 3" descr="C:\Users\Michalinka\Desktop\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743400" cy="2204864"/>
          </a:xfrm>
          <a:prstGeom prst="rect">
            <a:avLst/>
          </a:prstGeom>
          <a:noFill/>
        </p:spPr>
      </p:pic>
      <p:pic>
        <p:nvPicPr>
          <p:cNvPr id="1028" name="Picture 4" descr="C:\Users\Michalinka\Desktop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04864"/>
            <a:ext cx="3779912" cy="4653136"/>
          </a:xfrm>
          <a:prstGeom prst="rect">
            <a:avLst/>
          </a:prstGeom>
          <a:noFill/>
        </p:spPr>
      </p:pic>
      <p:pic>
        <p:nvPicPr>
          <p:cNvPr id="1029" name="Picture 5" descr="C:\Users\Michalinka\Desktop\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0"/>
            <a:ext cx="2590800" cy="1916832"/>
          </a:xfrm>
          <a:prstGeom prst="rect">
            <a:avLst/>
          </a:prstGeom>
          <a:noFill/>
        </p:spPr>
      </p:pic>
      <p:pic>
        <p:nvPicPr>
          <p:cNvPr id="1030" name="Picture 6" descr="C:\Users\Michalinka\Desktop\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1916832"/>
            <a:ext cx="2929508" cy="1944216"/>
          </a:xfrm>
          <a:prstGeom prst="rect">
            <a:avLst/>
          </a:prstGeom>
          <a:noFill/>
        </p:spPr>
      </p:pic>
      <p:pic>
        <p:nvPicPr>
          <p:cNvPr id="1031" name="Picture 7" descr="C:\Users\Michalinka\Desktop\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19875" y="2348880"/>
            <a:ext cx="2524125" cy="1872208"/>
          </a:xfrm>
          <a:prstGeom prst="rect">
            <a:avLst/>
          </a:prstGeom>
          <a:noFill/>
        </p:spPr>
      </p:pic>
      <p:pic>
        <p:nvPicPr>
          <p:cNvPr id="1032" name="Picture 8" descr="C:\Users\Michalinka\Desktop\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2160" y="0"/>
            <a:ext cx="3131841" cy="2348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3268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Strategię bezwzględnej walki mającej na celu powstanie niepodległego i zjednoczonego państwa ukraińskiego reprezentowali </a:t>
            </a:r>
            <a:r>
              <a:rPr lang="pl-PL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ukraińscy nacjonaliści. Nie pogodzili się oni z klęską poniesioną w 1919 r. przez ukraińską państwowość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pl-PL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1920 r. grupa wyższych oficerów utworzyła Ukraińską Organizację Wojskową (UWO),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na czele  z płk. Jehwenem Konowalcem. UWO była organizacją terrorystyczną. Do jej głównych metod walki należały rabunek środków pieniężnych, którymi dysponowały polskie instytucje państwowe (napady na poczty), zabójstwa polityczne, palenie polskich majątków  i zbiorów rolnych. </a:t>
            </a:r>
          </a:p>
          <a:p>
            <a:pPr>
              <a:buNone/>
            </a:pP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pl-PL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1929 r., na zjeździe w Wiedniu, z połączenia UWO               i nacjonalistycznych organizacji</a:t>
            </a:r>
          </a:p>
          <a:p>
            <a:pPr>
              <a:buNone/>
            </a:pPr>
            <a:r>
              <a:rPr lang="pl-PL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młodzieżowych powstała Organizacja Nacjonalistów Ukraińskich (OUN).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32656"/>
            <a:ext cx="8435280" cy="597670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l-PL" sz="3000" b="1" dirty="0" smtClean="0">
                <a:latin typeface="Times New Roman" pitchFamily="18" charset="0"/>
                <a:cs typeface="Times New Roman" pitchFamily="18" charset="0"/>
              </a:rPr>
              <a:t>Początkowo OUN miała być jawną, masową, działającą legalnie nadbudówką konspiracyjnej UWO. Nic z tego nie wyszło i w 1932 r. UWO stała się ostatecznie trzonem OUN, która przejęła jej strukturę organizacyjną i metody działania. Działalnością OUN kierował przebywający na emigracji Prowid (Kierownictwo) Ukraińskich Nacjonalistów (PUN), na czele z płk. Konowalcem</a:t>
            </a:r>
          </a:p>
          <a:p>
            <a:pPr>
              <a:buNone/>
            </a:pPr>
            <a:r>
              <a:rPr lang="pl-PL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 czerwcu 1933 r. na czele krajowej egzekutywy stanął Stepan Bandera.</a:t>
            </a:r>
          </a:p>
          <a:p>
            <a:pPr>
              <a:buNone/>
            </a:pPr>
            <a:r>
              <a:rPr lang="pl-PL" sz="3000" b="1" dirty="0" smtClean="0">
                <a:latin typeface="Times New Roman" pitchFamily="18" charset="0"/>
                <a:cs typeface="Times New Roman" pitchFamily="18" charset="0"/>
              </a:rPr>
              <a:t>W okresie międzywojennym terror OUN skierowany był głównie przeciwko inaczej myślącym Ukraińcom.</a:t>
            </a:r>
          </a:p>
          <a:p>
            <a:pPr>
              <a:buNone/>
            </a:pPr>
            <a:r>
              <a:rPr lang="pl-PL" sz="3000" b="1" dirty="0" smtClean="0">
                <a:latin typeface="Times New Roman" pitchFamily="18" charset="0"/>
                <a:cs typeface="Times New Roman" pitchFamily="18" charset="0"/>
              </a:rPr>
              <a:t>W 63 zamachach nacjonaliści zabili 25 Polaków,                1 Żyda i 1 Rosjanina oraz 36 Ukraińców (w tym                1 komunistę). </a:t>
            </a:r>
            <a:r>
              <a:rPr lang="pl-PL" sz="3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pl-PL" sz="3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ichalinka\Desktop\Bande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00400" cy="3429000"/>
          </a:xfrm>
          <a:prstGeom prst="rect">
            <a:avLst/>
          </a:prstGeom>
          <a:noFill/>
        </p:spPr>
      </p:pic>
      <p:pic>
        <p:nvPicPr>
          <p:cNvPr id="1029" name="Picture 5" descr="C:\Users\Michalinka\Desktop\pomn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852936"/>
            <a:ext cx="2771800" cy="4005064"/>
          </a:xfrm>
          <a:prstGeom prst="rect">
            <a:avLst/>
          </a:prstGeom>
          <a:noFill/>
        </p:spPr>
      </p:pic>
      <p:pic>
        <p:nvPicPr>
          <p:cNvPr id="1033" name="Picture 9" descr="C:\Users\Michalinka\Desktop\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6372200" cy="3429000"/>
          </a:xfrm>
          <a:prstGeom prst="rect">
            <a:avLst/>
          </a:prstGeom>
          <a:noFill/>
        </p:spPr>
      </p:pic>
      <p:pic>
        <p:nvPicPr>
          <p:cNvPr id="1034" name="Picture 10" descr="C:\Users\Michalinka\Desktop\22880506_four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0"/>
            <a:ext cx="5580112" cy="3382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6632"/>
            <a:ext cx="8856984" cy="67413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Kiedy Niemcy 22 czerwca 1941 r. napadli na ZSRS, działacze OUN zorganizowali u boku Wehrmachtu dwa bataliony – „Nachtigall” i „Roland”, służyli jako tłumacze przy oddziałach niemieckich, na zapleczu Armii Czerwonej organizowali dywersję, a we Lwowie próbowali nawet wywołać coś w rodzaju powstania, stłumionego zresztą przez wojska sowieckie. </a:t>
            </a:r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Bezwzględny wyzysk ekonomiczny wzmagał wśród ludności Wołynia nienawiść do Niemców i sprzyjał wzrostowi partyzantki sowieckiej. Szczególnie dobrze rozwijała się ona na pograniczu Polesia i Wołynia. Specjalizowała się w walce z niemieckim transportem kolejowym, ale terroryzowała także ludność cywilną niechętną władzy sowieckiej.</a:t>
            </a:r>
          </a:p>
          <a:p>
            <a:pPr>
              <a:buNone/>
            </a:pPr>
            <a:r>
              <a:rPr lang="pl-PL" sz="2400" b="1" u="sng" dirty="0" smtClean="0">
                <a:latin typeface="Times New Roman" pitchFamily="18" charset="0"/>
                <a:cs typeface="Times New Roman" pitchFamily="18" charset="0"/>
              </a:rPr>
              <a:t>W odwet za współpracę z partyzantami Niemcy od wiosny 1942 r. organizowali wraz z policją ukraińską karne ekspedycje,                w trakcie których palili całe osady i mordowali zamieszkałą           w nich ludność – zarówno Ukraińców, jak i Polaków.</a:t>
            </a:r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chalinka\Desktop\okładk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284984"/>
            <a:ext cx="2880320" cy="3456384"/>
          </a:xfrm>
          <a:prstGeom prst="rect">
            <a:avLst/>
          </a:prstGeom>
          <a:noFill/>
        </p:spPr>
      </p:pic>
      <p:pic>
        <p:nvPicPr>
          <p:cNvPr id="2052" name="Picture 4" descr="C:\Users\Michalinka\Desktop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91472" cy="3212976"/>
          </a:xfrm>
          <a:prstGeom prst="rect">
            <a:avLst/>
          </a:prstGeom>
          <a:noFill/>
        </p:spPr>
      </p:pic>
      <p:pic>
        <p:nvPicPr>
          <p:cNvPr id="2053" name="Picture 5" descr="C:\Users\Michalinka\Desktop\batal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0"/>
            <a:ext cx="4788024" cy="3212976"/>
          </a:xfrm>
          <a:prstGeom prst="rect">
            <a:avLst/>
          </a:prstGeom>
          <a:noFill/>
        </p:spPr>
      </p:pic>
      <p:pic>
        <p:nvPicPr>
          <p:cNvPr id="2054" name="Picture 6" descr="C:\Users\Michalinka\Desktop\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3284984"/>
            <a:ext cx="2736304" cy="3456384"/>
          </a:xfrm>
          <a:prstGeom prst="rect">
            <a:avLst/>
          </a:prstGeom>
          <a:noFill/>
        </p:spPr>
      </p:pic>
      <p:pic>
        <p:nvPicPr>
          <p:cNvPr id="2055" name="Picture 7" descr="C:\Users\Michalinka\Desktop\imag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3356992"/>
            <a:ext cx="2952328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pl-PL" sz="3200" b="1" dirty="0" smtClean="0">
                <a:latin typeface="Times New Roman" pitchFamily="18" charset="0"/>
                <a:cs typeface="Times New Roman" pitchFamily="18" charset="0"/>
              </a:rPr>
              <a:t>W celu obrony ludność ukraińska zaczęła organizować oddziały zbrojne. </a:t>
            </a:r>
          </a:p>
          <a:p>
            <a:pPr algn="ctr">
              <a:buNone/>
            </a:pPr>
            <a:r>
              <a:rPr lang="pl-PL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Wśród lokalnych organizacji podziemnych wyróżniał się ruch kierowany przez Tarasa Borowca „Bulbę”, przed wojną związanego                 z orientacją petlurowską. Swoje oddziały „Bulba” nazwał </a:t>
            </a:r>
            <a:r>
              <a:rPr lang="pl-PL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Ukraińską Armią Powstańczą (UPA)</a:t>
            </a:r>
            <a:r>
              <a:rPr lang="pl-PL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>
              <a:buNone/>
            </a:pPr>
            <a:r>
              <a:rPr lang="pl-PL" sz="3200" b="1" dirty="0" smtClean="0">
                <a:latin typeface="Times New Roman" pitchFamily="18" charset="0"/>
                <a:cs typeface="Times New Roman" pitchFamily="18" charset="0"/>
              </a:rPr>
              <a:t>Ponadto na Wołyniu działały od jesieni 1942 r. oddziały partyzanckie OUN Bandery, a także organizowane przez OUN Melnyka. Wszystkie walczyły z partyzantką sowiecką. Prowadziły również walkę z niemieckimi ekspedycjami, odbierającymi chłopom ukraińskim żywność. </a:t>
            </a:r>
          </a:p>
          <a:p>
            <a:pPr>
              <a:buNone/>
            </a:pPr>
            <a:r>
              <a:rPr lang="pl-PL" sz="32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Michalinka\Desktop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67944" cy="2016224"/>
          </a:xfrm>
          <a:prstGeom prst="rect">
            <a:avLst/>
          </a:prstGeom>
          <a:noFill/>
        </p:spPr>
      </p:pic>
      <p:pic>
        <p:nvPicPr>
          <p:cNvPr id="3076" name="Picture 4" descr="C:\Users\Michalinka\Desktop\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45024"/>
            <a:ext cx="6372200" cy="3212976"/>
          </a:xfrm>
          <a:prstGeom prst="rect">
            <a:avLst/>
          </a:prstGeom>
          <a:noFill/>
        </p:spPr>
      </p:pic>
      <p:pic>
        <p:nvPicPr>
          <p:cNvPr id="3077" name="Picture 5" descr="C:\Users\Michalinka\Desktop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2060848"/>
            <a:ext cx="2016224" cy="1512168"/>
          </a:xfrm>
          <a:prstGeom prst="rect">
            <a:avLst/>
          </a:prstGeom>
          <a:noFill/>
        </p:spPr>
      </p:pic>
      <p:pic>
        <p:nvPicPr>
          <p:cNvPr id="3078" name="Picture 6" descr="C:\Users\Michalinka\Desktop\Bohdanowicz27-346x4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3140968"/>
            <a:ext cx="3347864" cy="3717032"/>
          </a:xfrm>
          <a:prstGeom prst="rect">
            <a:avLst/>
          </a:prstGeom>
          <a:noFill/>
        </p:spPr>
      </p:pic>
      <p:pic>
        <p:nvPicPr>
          <p:cNvPr id="3079" name="Picture 7" descr="C:\Users\Michalinka\Desktop\Bohdanowicz9-480x3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0"/>
            <a:ext cx="4572000" cy="3140968"/>
          </a:xfrm>
          <a:prstGeom prst="rect">
            <a:avLst/>
          </a:prstGeom>
          <a:noFill/>
        </p:spPr>
      </p:pic>
      <p:pic>
        <p:nvPicPr>
          <p:cNvPr id="3080" name="Picture 8" descr="C:\Users\Michalinka\Desktop\OUN-M-03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060848"/>
            <a:ext cx="2483768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04867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b="1" u="sng" dirty="0" smtClean="0"/>
              <a:t>Od zimy 1942/1943 r. rozpoczęły się na Wołyniu inspirowane przez banderowców napady na osiedla zamieszkane przez ludność polską. </a:t>
            </a:r>
            <a:endParaRPr lang="pl-PL" dirty="0" smtClean="0"/>
          </a:p>
          <a:p>
            <a:pPr>
              <a:buNone/>
            </a:pPr>
            <a:r>
              <a:rPr lang="pl-PL" u="sng" dirty="0" smtClean="0"/>
              <a:t>Niemal każdy kolejny dzień przynosił nowe zbrodnie, m.in. z</a:t>
            </a:r>
            <a:r>
              <a:rPr lang="pl-PL" dirty="0" smtClean="0"/>
              <a:t> </a:t>
            </a:r>
            <a:r>
              <a:rPr lang="pl-PL" u="sng" dirty="0" smtClean="0"/>
              <a:t>22 na 23 kwietnia 1943 r. w Janowej Dolinie UPA wymordowała około 600 Polaków. </a:t>
            </a:r>
            <a:endParaRPr lang="pl-PL" dirty="0" smtClean="0"/>
          </a:p>
          <a:p>
            <a:pPr>
              <a:buNone/>
            </a:pPr>
            <a:r>
              <a:rPr lang="pl-PL" b="1" dirty="0" smtClean="0">
                <a:solidFill>
                  <a:srgbClr val="C00000"/>
                </a:solidFill>
              </a:rPr>
              <a:t>Zorganizowany terror ukraiński wobec Polaków na Wołyniu miał kilka faz. </a:t>
            </a:r>
            <a:endParaRPr lang="pl-PL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pl-PL" u="sng" dirty="0" smtClean="0"/>
              <a:t>Apogeum pierwszej przypadło na niedzielę </a:t>
            </a:r>
            <a:r>
              <a:rPr lang="pl-PL" b="1" u="sng" dirty="0" smtClean="0"/>
              <a:t>11 lipca 1943</a:t>
            </a:r>
            <a:r>
              <a:rPr lang="pl-PL" u="sng" dirty="0" smtClean="0"/>
              <a:t> r., kiedy UPA dokonała napadów na wiele polskich miejscowości na terenie powiatów włodzimierskiego i horochowskiego</a:t>
            </a:r>
            <a:r>
              <a:rPr lang="pl-PL" dirty="0" smtClean="0"/>
              <a:t>, mordując także – jak m.in. w Porycku</a:t>
            </a:r>
            <a:r>
              <a:rPr lang="pl-PL" u="sng" dirty="0" smtClean="0"/>
              <a:t> </a:t>
            </a:r>
            <a:r>
              <a:rPr lang="pl-PL" dirty="0" smtClean="0"/>
              <a:t>i Kisielinie – ludność zgromadzoną na nabożeństwach w kościołach (jednocześnie zaatakowano 167 miejscowości).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Michalinka\Desktop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4536504" cy="3140968"/>
          </a:xfrm>
          <a:prstGeom prst="rect">
            <a:avLst/>
          </a:prstGeom>
          <a:noFill/>
        </p:spPr>
      </p:pic>
      <p:pic>
        <p:nvPicPr>
          <p:cNvPr id="12291" name="Picture 3" descr="C:\Users\Michalinka\Desktop\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276872"/>
            <a:ext cx="7092280" cy="4581128"/>
          </a:xfrm>
          <a:prstGeom prst="rect">
            <a:avLst/>
          </a:prstGeom>
          <a:noFill/>
        </p:spPr>
      </p:pic>
      <p:pic>
        <p:nvPicPr>
          <p:cNvPr id="12292" name="Picture 4" descr="C:\Users\Michalinka\Desktop\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0"/>
            <a:ext cx="4283968" cy="2492896"/>
          </a:xfrm>
          <a:prstGeom prst="rect">
            <a:avLst/>
          </a:prstGeom>
          <a:noFill/>
        </p:spPr>
      </p:pic>
      <p:pic>
        <p:nvPicPr>
          <p:cNvPr id="12293" name="Picture 5" descr="C:\Users\Michalinka\Desktop\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3284984"/>
            <a:ext cx="4176464" cy="3573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8072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l-PL" dirty="0" smtClean="0"/>
              <a:t>Kolejna kulminacja zorganizowanego terroru miała miejsce              </a:t>
            </a:r>
            <a:r>
              <a:rPr lang="pl-PL" b="1" dirty="0" smtClean="0"/>
              <a:t>29 i 30 sierpnia</a:t>
            </a:r>
            <a:r>
              <a:rPr lang="pl-PL" dirty="0" smtClean="0"/>
              <a:t>, kiedy wymordowano m.in. </a:t>
            </a:r>
            <a:r>
              <a:rPr lang="pl-PL" b="1" dirty="0" smtClean="0"/>
              <a:t>polskich mieszkańców wsi Ziemlica, Kąty, Jankowice, Ostrówki, Wola Ostrowiecka</a:t>
            </a:r>
            <a:r>
              <a:rPr lang="pl-PL" dirty="0" smtClean="0"/>
              <a:t>. Szacuje się, że tylko </a:t>
            </a:r>
            <a:r>
              <a:rPr lang="pl-PL" b="1" dirty="0" smtClean="0"/>
              <a:t>w lipcu 1943 r</a:t>
            </a:r>
            <a:r>
              <a:rPr lang="pl-PL" dirty="0" smtClean="0"/>
              <a:t>.               z rąk UPA i ukraińskich chłopów, postępujących                           z wyjątkowym okrucieństwem, </a:t>
            </a:r>
            <a:r>
              <a:rPr lang="pl-PL" b="1" dirty="0" smtClean="0"/>
              <a:t>padło ponad 10 tys. ludzi.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       Noc w noc nad Wołyniem stała łuna palących się polskich osiedli. Z rąk ukraińskich zginęło także 21 księży rzymskokatolickich diecezji łuckiej, w której przestało istnieć około 70 proc. parafii. Mordowano wszystkich – mężczyzn, kobiety i dzieci.</a:t>
            </a:r>
          </a:p>
          <a:p>
            <a:pPr>
              <a:buNone/>
            </a:pPr>
            <a:r>
              <a:rPr lang="pl-PL" dirty="0" smtClean="0"/>
              <a:t>     </a:t>
            </a:r>
            <a:r>
              <a:rPr lang="pl-PL" b="1" dirty="0" smtClean="0">
                <a:solidFill>
                  <a:srgbClr val="C00000"/>
                </a:solidFill>
              </a:rPr>
              <a:t>Do końca 1943 r. UPA wymordowała lub zmusiła                     do ucieczki całą chłopską polską ludność Wołynia.</a:t>
            </a:r>
          </a:p>
          <a:p>
            <a:pPr>
              <a:buNone/>
            </a:pPr>
            <a:r>
              <a:rPr lang="pl-PL" dirty="0" smtClean="0"/>
              <a:t>      Dowództwo AK przystąpiło do organizowania samoobrony. Polacy także przprowadzali krwawe akcje odwetowe  - np. w </a:t>
            </a:r>
            <a:r>
              <a:rPr lang="pl-PL" b="1" dirty="0" smtClean="0"/>
              <a:t>III 1944 r. w Sahryniu czy w III 1945             w Pawłokomie</a:t>
            </a:r>
            <a:r>
              <a:rPr lang="pl-PL" dirty="0" smtClean="0"/>
              <a:t>,  w których ginęły ukraińskie kobiety                  i dzieci.</a:t>
            </a:r>
          </a:p>
          <a:p>
            <a:pPr>
              <a:buNone/>
            </a:pPr>
            <a:r>
              <a:rPr lang="pl-PL" dirty="0" smtClean="0"/>
              <a:t>     W III – VI 1944 r. doszło do zaciętych walk polsko – ukraińskich w powiatach: lubaczowskim, tomaszowskim, hrubieszowskim.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188640"/>
            <a:ext cx="7966394" cy="1512168"/>
          </a:xfrm>
        </p:spPr>
        <p:txBody>
          <a:bodyPr>
            <a:norm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STOSUNKI POLSKO – UKRAIŃSKIE </a:t>
            </a:r>
            <a:br>
              <a:rPr lang="pl-PL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 LATACH 1918 – 1947. </a:t>
            </a:r>
            <a:br>
              <a:rPr lang="pl-PL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zbrodnia wołyńska</a:t>
            </a:r>
            <a:endParaRPr lang="pl-PL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Michalinka\Desktop\mapa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700808"/>
            <a:ext cx="5364088" cy="5157191"/>
          </a:xfrm>
          <a:prstGeom prst="rect">
            <a:avLst/>
          </a:prstGeom>
          <a:noFill/>
        </p:spPr>
      </p:pic>
      <p:pic>
        <p:nvPicPr>
          <p:cNvPr id="1031" name="Picture 7" descr="C:\Users\Michalinka\Desktop\zna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76872"/>
            <a:ext cx="3384376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ichalinka\Desktop\skany mamy\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1" y="-1142999"/>
            <a:ext cx="6858000" cy="9144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ichalinka\Desktop\skany mamy\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0" y="-1143000"/>
            <a:ext cx="6857997" cy="91440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ichalinka\Desktop\skany mamy\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4"/>
            <a:ext cx="6858001" cy="9144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Michalinka\Desktop\skany mamy\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0" y="-1143001"/>
            <a:ext cx="6857999" cy="91440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ichalinka\Desktop\AK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419872" cy="2708920"/>
          </a:xfrm>
          <a:prstGeom prst="rect">
            <a:avLst/>
          </a:prstGeom>
          <a:noFill/>
        </p:spPr>
      </p:pic>
      <p:pic>
        <p:nvPicPr>
          <p:cNvPr id="1028" name="Picture 4" descr="C:\Users\Michalinka\Desktop\220px-Stary-Uscimow-tablica-27DPAK-b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08920"/>
            <a:ext cx="3707904" cy="4149080"/>
          </a:xfrm>
          <a:prstGeom prst="rect">
            <a:avLst/>
          </a:prstGeom>
          <a:noFill/>
        </p:spPr>
      </p:pic>
      <p:pic>
        <p:nvPicPr>
          <p:cNvPr id="1032" name="Picture 8" descr="C:\Users\Michalinka\Desktop\Armia_krajowa_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0"/>
            <a:ext cx="572412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ichalinka\Desktop\skany mamy\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88024" cy="6858000"/>
          </a:xfrm>
          <a:prstGeom prst="rect">
            <a:avLst/>
          </a:prstGeom>
          <a:noFill/>
        </p:spPr>
      </p:pic>
      <p:pic>
        <p:nvPicPr>
          <p:cNvPr id="8196" name="Picture 4" descr="C:\Users\Michalinka\Desktop\skany mamy\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0"/>
            <a:ext cx="464400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ichalinka\Desktop\skany mamy\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pic>
        <p:nvPicPr>
          <p:cNvPr id="9219" name="Picture 3" descr="C:\Users\Michalinka\Desktop\skany mamy\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0"/>
            <a:ext cx="500404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0469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l-PL" dirty="0" smtClean="0"/>
              <a:t>Kres tej swoistej polsko – ukraińskiej wojnie położyło przejście Armii Czerwonej i włączenie spornych terenów do ZSRR.</a:t>
            </a:r>
          </a:p>
          <a:p>
            <a:pPr>
              <a:buNone/>
            </a:pPr>
            <a:r>
              <a:rPr lang="pl-PL" b="1" dirty="0" smtClean="0"/>
              <a:t>    </a:t>
            </a:r>
            <a:r>
              <a:rPr lang="pl-PL" b="1" u="sng" dirty="0" smtClean="0"/>
              <a:t> 1 IX 1944 r. dowódca UPA w Galicji Wschodniej, Wasyl Sidor „Szełest”, wydał rozkaz wstrzymujący „masowe antypolskie akcje”.</a:t>
            </a:r>
            <a:endParaRPr lang="pl-PL" dirty="0" smtClean="0"/>
          </a:p>
          <a:p>
            <a:pPr>
              <a:buNone/>
            </a:pPr>
            <a:r>
              <a:rPr lang="pl-PL" b="1" dirty="0" smtClean="0"/>
              <a:t> 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     Mordy na Polakach zostały dokonane przez członków UPA oraz część chłopów ukraińskich kierowanych przez UPA. </a:t>
            </a:r>
          </a:p>
          <a:p>
            <a:pPr>
              <a:buNone/>
            </a:pPr>
            <a:r>
              <a:rPr lang="pl-PL" b="1" dirty="0" smtClean="0">
                <a:solidFill>
                  <a:srgbClr val="C00000"/>
                </a:solidFill>
              </a:rPr>
              <a:t>     W wyniku „antypolskiej akcji” OUN-UPA zamordowano: ok. 60 tys. Polaków na Wołyniu,             a w całej akcji od 80 tys. do 100 tys.Polaków</a:t>
            </a:r>
            <a:r>
              <a:rPr lang="pl-PL" dirty="0" smtClean="0">
                <a:solidFill>
                  <a:srgbClr val="C00000"/>
                </a:solidFill>
              </a:rPr>
              <a:t>. </a:t>
            </a:r>
            <a:r>
              <a:rPr lang="pl-PL" dirty="0" smtClean="0"/>
              <a:t>    Nie oznacza to, iż wszyscy Ukraińcy są winni tej tragedii, gdyż ukraińska ludność cywilna ponosiła równie wielkie ofiary (15 – 20 tys. Ukrainców zabitych).  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332656"/>
            <a:ext cx="8964488" cy="65253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    9 IX 1944 r. PKWN i rząd USRR zawarły umowę      o wymianie ludności. Na jej podstawie Ukraińcy mieli opuścić Polskę, a Polacy USRR.</a:t>
            </a:r>
          </a:p>
          <a:p>
            <a:pPr>
              <a:buNone/>
            </a:pPr>
            <a:r>
              <a:rPr lang="pl-PL" b="1" dirty="0" smtClean="0"/>
              <a:t>    We IX 1945 r. rozpoczęły się przymusowe wysiedlenia</a:t>
            </a:r>
            <a:r>
              <a:rPr lang="pl-PL" dirty="0" smtClean="0"/>
              <a:t>. Prowadziły je jednostki Wojska Polskiego, które często stosowały brutalny terror. </a:t>
            </a:r>
          </a:p>
          <a:p>
            <a:pPr>
              <a:buNone/>
            </a:pPr>
            <a:r>
              <a:rPr lang="pl-PL" b="1" dirty="0" smtClean="0"/>
              <a:t>     Według oficjalnych danych z Polski wyjechało 488 612 osób, zaś z Ukrainy 789 000</a:t>
            </a:r>
            <a:r>
              <a:rPr lang="pl-PL" dirty="0" smtClean="0"/>
              <a:t>.</a:t>
            </a:r>
          </a:p>
          <a:p>
            <a:pPr>
              <a:buNone/>
            </a:pPr>
            <a:r>
              <a:rPr lang="pl-PL" dirty="0" smtClean="0">
                <a:solidFill>
                  <a:srgbClr val="002060"/>
                </a:solidFill>
              </a:rPr>
              <a:t>     Jesienią 1945 r. w Polsce powstawały nowe oddziały UPA. Przeprowadziły one dziesiątki akcji bojowych, przeciwstawiając się przymusowym wysiedleniom Ukraińców. Niszczono tory kolejowe, mosty, palono wysiedlone wioski, organizowano zasadzki na oddziały wojska.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chalinka\Desktop\3563_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691276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404664"/>
            <a:ext cx="9036496" cy="62646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W latach 1918 – 1939 główną przyczyną nieporozumień polsko- ukraińskich był spór o granice. Właśnie z tego powodu już                 w latach 1918 – 1919 doszło do wojny polsko – ukraińskiej. Wojsko polskie wyparło armię ukrainską za Zbrucz, likwidując powstającą ukraińską panstwowość w Galicji Wschodniej.</a:t>
            </a:r>
          </a:p>
        </p:txBody>
      </p:sp>
      <p:pic>
        <p:nvPicPr>
          <p:cNvPr id="8199" name="Picture 7" descr="C:\Users\Michalinka\Desktop\cmentarz-obroncow-lwow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420888"/>
            <a:ext cx="6696744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60648"/>
            <a:ext cx="8507288" cy="64087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>
                <a:solidFill>
                  <a:srgbClr val="C00000"/>
                </a:solidFill>
              </a:rPr>
              <a:t>    Do rozwiązania kwestii UPA przystąpiono                w 1947 r. </a:t>
            </a:r>
            <a:r>
              <a:rPr lang="pl-PL" b="1" dirty="0" smtClean="0">
                <a:solidFill>
                  <a:srgbClr val="C00000"/>
                </a:solidFill>
              </a:rPr>
              <a:t>Wiosną 1947 r. rozpoczęto kolejne wysiedlenia ludności ukraińskiej</a:t>
            </a:r>
            <a:r>
              <a:rPr lang="pl-PL" dirty="0" smtClean="0">
                <a:solidFill>
                  <a:srgbClr val="C00000"/>
                </a:solidFill>
              </a:rPr>
              <a:t> – tym razem na ziemie zachodniej i północnej Polski, gdzie ludność ta miała ulec asymilacji. Operację określono kryptonimem </a:t>
            </a:r>
            <a:r>
              <a:rPr lang="pl-PL" b="1" dirty="0" smtClean="0">
                <a:solidFill>
                  <a:srgbClr val="C00000"/>
                </a:solidFill>
              </a:rPr>
              <a:t>„Wisła”.</a:t>
            </a:r>
            <a:r>
              <a:rPr lang="pl-PL" dirty="0" smtClean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r>
              <a:rPr lang="pl-PL" dirty="0" smtClean="0">
                <a:solidFill>
                  <a:srgbClr val="C00000"/>
                </a:solidFill>
              </a:rPr>
              <a:t>    </a:t>
            </a:r>
            <a:r>
              <a:rPr lang="pl-PL" dirty="0" smtClean="0"/>
              <a:t>Władze uciekły się do wysiedlenia Ukraińców nie dlatego, że był to jedyny sposób na likwidację UPA, ale chciały w ten sposób pozbyć się problemów z mniejszością ukraińską.</a:t>
            </a:r>
          </a:p>
          <a:p>
            <a:pPr>
              <a:buNone/>
            </a:pPr>
            <a:r>
              <a:rPr lang="pl-PL" dirty="0" smtClean="0"/>
              <a:t>     Rzezie Polaków na Wołyniu zostały znakomicie wykorzystane propagandowo do usprawiedliwienia akcji „Wisła” (uzyskano dzięki temu sporą akceptację społeczną).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C:\Users\Michalinka\Desktop\skany mamy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4008" cy="6858000"/>
          </a:xfrm>
          <a:prstGeom prst="rect">
            <a:avLst/>
          </a:prstGeom>
          <a:noFill/>
        </p:spPr>
      </p:pic>
      <p:pic>
        <p:nvPicPr>
          <p:cNvPr id="1028" name="Picture 4" descr="C:\Users\Michalinka\Desktop\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4005064"/>
            <a:ext cx="4932040" cy="2852936"/>
          </a:xfrm>
          <a:prstGeom prst="rect">
            <a:avLst/>
          </a:prstGeom>
          <a:noFill/>
        </p:spPr>
      </p:pic>
      <p:pic>
        <p:nvPicPr>
          <p:cNvPr id="1030" name="Picture 6" descr="C:\Users\Michalinka\Desktop\z11454275K,Pomnik-gen--Karola-Swierczewskie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0"/>
            <a:ext cx="4860032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Michalinka\Desktop\skany mamy\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1" y="-1143001"/>
            <a:ext cx="6858000" cy="9144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ichalinka\Desktop\skany mamy\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0" y="-1143002"/>
            <a:ext cx="6858000" cy="91440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ichalinka\Desktop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03848" cy="2132856"/>
          </a:xfrm>
          <a:prstGeom prst="rect">
            <a:avLst/>
          </a:prstGeom>
          <a:noFill/>
        </p:spPr>
      </p:pic>
      <p:pic>
        <p:nvPicPr>
          <p:cNvPr id="3075" name="Picture 3" descr="C:\Users\Michalinka\Desktop\ostatni slaj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780928"/>
            <a:ext cx="5796136" cy="4077072"/>
          </a:xfrm>
          <a:prstGeom prst="rect">
            <a:avLst/>
          </a:prstGeom>
          <a:noFill/>
        </p:spPr>
      </p:pic>
      <p:pic>
        <p:nvPicPr>
          <p:cNvPr id="3076" name="Picture 4" descr="C:\Users\Michalinka\Desktop\220px-Akcja_wisla_cm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0"/>
            <a:ext cx="5940152" cy="2852936"/>
          </a:xfrm>
          <a:prstGeom prst="rect">
            <a:avLst/>
          </a:prstGeom>
          <a:noFill/>
        </p:spPr>
      </p:pic>
      <p:pic>
        <p:nvPicPr>
          <p:cNvPr id="3078" name="Picture 6" descr="C:\Users\Michalinka\Desktop\240px-Lipikac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57192"/>
            <a:ext cx="3347864" cy="1700808"/>
          </a:xfrm>
          <a:prstGeom prst="rect">
            <a:avLst/>
          </a:prstGeom>
          <a:noFill/>
        </p:spPr>
      </p:pic>
      <p:pic>
        <p:nvPicPr>
          <p:cNvPr id="3079" name="Picture 7" descr="C:\Users\Michalinka\Desktop\Lubin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132856"/>
            <a:ext cx="3491880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085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b="1" dirty="0" smtClean="0">
                <a:solidFill>
                  <a:schemeClr val="bg1"/>
                </a:solidFill>
              </a:rPr>
              <a:t>AUTOR PREZENTACJI:</a:t>
            </a:r>
            <a:br>
              <a:rPr lang="pl-PL" b="1" dirty="0" smtClean="0">
                <a:solidFill>
                  <a:schemeClr val="bg1"/>
                </a:solidFill>
              </a:rPr>
            </a:br>
            <a:r>
              <a:rPr lang="pl-PL" sz="3600" b="1" dirty="0" smtClean="0">
                <a:solidFill>
                  <a:srgbClr val="002060"/>
                </a:solidFill>
              </a:rPr>
              <a:t>MAŁGORZATA NIKIEL</a:t>
            </a:r>
            <a:br>
              <a:rPr lang="pl-PL" sz="3600" b="1" dirty="0" smtClean="0">
                <a:solidFill>
                  <a:srgbClr val="002060"/>
                </a:solidFill>
              </a:rPr>
            </a:br>
            <a:r>
              <a:rPr lang="pl-PL" sz="3600" b="1" dirty="0" smtClean="0">
                <a:solidFill>
                  <a:srgbClr val="C00000"/>
                </a:solidFill>
              </a:rPr>
              <a:t/>
            </a:r>
            <a:br>
              <a:rPr lang="pl-PL" sz="3600" b="1" dirty="0" smtClean="0">
                <a:solidFill>
                  <a:srgbClr val="C00000"/>
                </a:solidFill>
              </a:rPr>
            </a:br>
            <a:r>
              <a:rPr lang="pl-PL" sz="2400" b="1" dirty="0" smtClean="0"/>
              <a:t>WYKORZYSTANE MATERIAŁY:</a:t>
            </a:r>
          </a:p>
          <a:p>
            <a:pPr algn="ctr">
              <a:buNone/>
            </a:pPr>
            <a:r>
              <a:rPr lang="pl-PL" b="1" dirty="0" smtClean="0">
                <a:solidFill>
                  <a:srgbClr val="002060"/>
                </a:solidFill>
              </a:rPr>
              <a:t/>
            </a:r>
            <a:br>
              <a:rPr lang="pl-PL" b="1" dirty="0" smtClean="0">
                <a:solidFill>
                  <a:srgbClr val="002060"/>
                </a:solidFill>
              </a:rPr>
            </a:br>
            <a:r>
              <a:rPr lang="pl-PL" b="1" dirty="0" smtClean="0">
                <a:solidFill>
                  <a:srgbClr val="002060"/>
                </a:solidFill>
              </a:rPr>
              <a:t>POMOCE DYDAKTYCZNE z IPN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sz="3600" b="1" dirty="0" smtClean="0">
                <a:solidFill>
                  <a:srgbClr val="002060"/>
                </a:solidFill>
              </a:rPr>
              <a:t> </a:t>
            </a:r>
            <a:r>
              <a:rPr lang="pl-PL" sz="3600" dirty="0" smtClean="0">
                <a:solidFill>
                  <a:srgbClr val="002060"/>
                </a:solidFill>
              </a:rPr>
              <a:t>WIKIPEDIA </a:t>
            </a:r>
            <a:r>
              <a:rPr lang="pl-PL" sz="3600" b="1" dirty="0" smtClean="0">
                <a:solidFill>
                  <a:srgbClr val="C00000"/>
                </a:solidFill>
              </a:rPr>
              <a:t/>
            </a:r>
            <a:br>
              <a:rPr lang="pl-PL" sz="3600" b="1" dirty="0" smtClean="0">
                <a:solidFill>
                  <a:srgbClr val="C00000"/>
                </a:solidFill>
              </a:rPr>
            </a:b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Michalinka\Desktop\slide_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2592288"/>
          </a:xfrm>
        </p:spPr>
        <p:txBody>
          <a:bodyPr/>
          <a:lstStyle/>
          <a:p>
            <a:pPr>
              <a:buNone/>
            </a:pPr>
            <a:r>
              <a:rPr lang="pl-PL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 1920 r. został podpisany układ pomiędzy Polską                        a Ukraińską Republiką Ludową, znany jako pakt Piłsudski – Petlura. W zamian za obietnicę pomocy                  w odzyskaniu  z rąk bolszewików Ukrainy Naddnieprzańskiej Symon Petlura, przywódca URL, zrzekł się na rzecz Polski praw do Galicji Wschodniej.  </a:t>
            </a:r>
          </a:p>
          <a:p>
            <a:endParaRPr lang="pl-PL" dirty="0"/>
          </a:p>
        </p:txBody>
      </p:sp>
      <p:pic>
        <p:nvPicPr>
          <p:cNvPr id="7170" name="Picture 2" descr="C:\Users\Michalinka\Desktop\Pi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852936"/>
            <a:ext cx="2592288" cy="3456384"/>
          </a:xfrm>
          <a:prstGeom prst="rect">
            <a:avLst/>
          </a:prstGeom>
          <a:noFill/>
        </p:spPr>
      </p:pic>
      <p:pic>
        <p:nvPicPr>
          <p:cNvPr id="7171" name="Picture 3" descr="C:\Users\Michalinka\Desktop\200px-Symon_petlu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852936"/>
            <a:ext cx="2592288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0648"/>
            <a:ext cx="4572000" cy="659735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pl-PL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W IV 1920 r. rozpoczęła się polsko – ukraińska ofensywa na Kijów (7 V – 10 VI 1920 Kijów w rękach polskich). Oddziały ukraińskie walczyły u boku armii polskiej do końca wojny polsko – bolszewickiej. Plany Petlury przekresliło złamanie przez Polskę zobowiązań sojuszniczych i podpisanie traktatu pokojowego z Rosją Radziecką  w Rydze w marcu 1921 r. </a:t>
            </a:r>
          </a:p>
          <a:p>
            <a:pPr>
              <a:buNone/>
            </a:pPr>
            <a:r>
              <a:rPr lang="pl-PL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W marcu 1923 r. Rada Ambasadorów Ligi Narodów uznała wyznaczone traktatem ryskim wschodnie granice II RP.	</a:t>
            </a:r>
          </a:p>
        </p:txBody>
      </p:sp>
      <p:pic>
        <p:nvPicPr>
          <p:cNvPr id="6150" name="Picture 6" descr="C:\Users\Michalinka\Desktop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3429000"/>
            <a:ext cx="1835696" cy="2160240"/>
          </a:xfrm>
          <a:prstGeom prst="rect">
            <a:avLst/>
          </a:prstGeom>
          <a:noFill/>
        </p:spPr>
      </p:pic>
      <p:pic>
        <p:nvPicPr>
          <p:cNvPr id="6151" name="Picture 7" descr="C:\Users\Michalinka\Desktop\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314825"/>
            <a:ext cx="2160240" cy="2543175"/>
          </a:xfrm>
          <a:prstGeom prst="rect">
            <a:avLst/>
          </a:prstGeom>
          <a:noFill/>
        </p:spPr>
      </p:pic>
      <p:pic>
        <p:nvPicPr>
          <p:cNvPr id="6152" name="Picture 8" descr="C:\Users\Michalinka\Desktop\niepokonan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88640"/>
            <a:ext cx="4716016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326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b="1" u="sng" dirty="0" smtClean="0">
                <a:latin typeface="Times New Roman" pitchFamily="18" charset="0"/>
                <a:cs typeface="Times New Roman" pitchFamily="18" charset="0"/>
              </a:rPr>
              <a:t>Szacuje się, że w II RP żyło ok. 5 mln Ukraińców (16 proc. wszystkich mieszkańców)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– najwięcej            w woj. stanisławowskim (gdzie stanowili 68,9 proc.), dalej w wołyńskim (68,4 proc.), tarnopolskim (44,5 proc.), lwowskim (36,1 proc.). </a:t>
            </a:r>
          </a:p>
          <a:p>
            <a:pPr>
              <a:buNone/>
            </a:pP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Cechą tych terenów była wielokulturowość ich mieszkańców, wynikająca nie tylko ze zróżnicowania językowego (narodowego), ale także religijnego. </a:t>
            </a:r>
            <a:r>
              <a:rPr lang="pl-PL" b="1" u="sng" dirty="0" smtClean="0">
                <a:latin typeface="Times New Roman" pitchFamily="18" charset="0"/>
                <a:cs typeface="Times New Roman" pitchFamily="18" charset="0"/>
              </a:rPr>
              <a:t>Obok siebie mieszkali katolicy obrządku łacińskiego (głównie Polacy), grekokatolicy i prawosławni (głównie Ukraińcy), Ormianie, protestanci (głównie Niemcy), wyznawcy judaizmu (Żydzi).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121" name="Picture 1" descr="C:\Users\Michalinka\Desktop\Poland1937linguisti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chalinka\Desktop\skany mamy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4572000" cy="6237312"/>
          </a:xfrm>
          <a:prstGeom prst="rect">
            <a:avLst/>
          </a:prstGeom>
          <a:noFill/>
        </p:spPr>
      </p:pic>
      <p:pic>
        <p:nvPicPr>
          <p:cNvPr id="1027" name="Picture 3" descr="C:\Users\Michalinka\Desktop\skany mamy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32656"/>
            <a:ext cx="4499992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1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425</TotalTime>
  <Words>1217</Words>
  <Application>Microsoft Office PowerPoint</Application>
  <PresentationFormat>On-screen Show (4:3)</PresentationFormat>
  <Paragraphs>44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Apex</vt:lpstr>
      <vt:lpstr>Slide 1</vt:lpstr>
      <vt:lpstr>STOSUNKI POLSKO – UKRAIŃSKIE  W LATACH 1918 – 1947.  zbrodnia wołyńska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STOSUNKI POLSKO – UKRAIŃSKIE  W LATACH 1918 – 1947.  zbrodnia wołyńska</dc:title>
  <dc:creator>Michalinka</dc:creator>
  <cp:lastModifiedBy>Michalinka</cp:lastModifiedBy>
  <cp:revision>86</cp:revision>
  <dcterms:created xsi:type="dcterms:W3CDTF">2016-10-19T20:19:54Z</dcterms:created>
  <dcterms:modified xsi:type="dcterms:W3CDTF">2016-10-25T06:07:40Z</dcterms:modified>
</cp:coreProperties>
</file>