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89" r:id="rId2"/>
    <p:sldId id="256" r:id="rId3"/>
    <p:sldId id="257" r:id="rId4"/>
    <p:sldId id="258" r:id="rId5"/>
    <p:sldId id="275" r:id="rId6"/>
    <p:sldId id="276" r:id="rId7"/>
    <p:sldId id="277" r:id="rId8"/>
    <p:sldId id="27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4" r:id="rId21"/>
    <p:sldId id="271" r:id="rId22"/>
    <p:sldId id="272" r:id="rId23"/>
    <p:sldId id="273" r:id="rId24"/>
    <p:sldId id="274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7" autoAdjust="0"/>
    <p:restoredTop sz="94660"/>
  </p:normalViewPr>
  <p:slideViewPr>
    <p:cSldViewPr>
      <p:cViewPr>
        <p:scale>
          <a:sx n="75" d="100"/>
          <a:sy n="75" d="100"/>
        </p:scale>
        <p:origin x="-173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E29E-79A7-4B51-BB10-1B5C81E716B4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3960-F4B7-4969-93DE-FF3778D0E1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2A5E-3C4C-4F0B-9A98-0B86E4B0D4C2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4816-68DB-4D4A-A66A-51C227B263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1B7E9-DBA7-4252-A15F-4F46C4181072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C6CB-0AFA-4A2F-A637-C4E761721A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193C-AD5A-4212-8956-4757C5ACB309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E5F2-373E-4421-8733-31F2E3E2C7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7251-8660-4BDB-BCA1-293CE43BCC36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3670-75DE-4D8A-8E36-C032A3284D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F678-2483-47DE-813D-C8FAB3FD09CF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8884-68CB-4E36-91F2-B544BA8C88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1100-3D51-44BA-A85B-F03C27E6C37E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4018-9A8C-49CD-B730-5C550107B0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9ADD-BA1E-469B-B59E-0EBB0FE37397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9AF9-B49E-4EDC-8010-D2D63DAE2B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CC3B-A026-49A8-9FDF-3460023BF854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8C0D-C983-4CFA-B9D3-FF6A67F835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9442-F8D4-4D0E-8462-FFD8E90AF179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B8CB-85FD-4929-844B-4CB7C93CF0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4DCE-5B20-4934-B40E-409B0D1E3BA2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C23F-66D9-4B83-AED4-159397983D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A02AC-6181-47F1-BB4E-7125146487B5}" type="datetimeFigureOut">
              <a:rPr lang="pl-PL"/>
              <a:pPr>
                <a:defRPr/>
              </a:pPr>
              <a:t>2016-02-28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4E3038-0C31-4720-A29D-C7C9E9F4B7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85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/index.php?title=Echa_le%C5%9Bne_(pismo)&amp;action=edit&amp;redlink=1" TargetMode="External"/><Relationship Id="rId3" Type="http://schemas.openxmlformats.org/officeDocument/2006/relationships/hyperlink" Target="https://pl.wikipedia.org/w/index.php?title=Teka_(pismo)&amp;action=edit&amp;redlink=1" TargetMode="External"/><Relationship Id="rId7" Type="http://schemas.openxmlformats.org/officeDocument/2006/relationships/hyperlink" Target="https://pl.wikipedia.org/w/index.php?title=Ba%C5%82tyckie_Echo&amp;action=edit&amp;redlink=1" TargetMode="External"/><Relationship Id="rId2" Type="http://schemas.openxmlformats.org/officeDocument/2006/relationships/hyperlink" Target="https://pl.wikipedia.org/w/index.php?title=Walka_(pismo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/index.php?title=G%C5%82os_Jedno%C5%9Bci_Polskiej&amp;action=edit&amp;redlink=1" TargetMode="External"/><Relationship Id="rId5" Type="http://schemas.openxmlformats.org/officeDocument/2006/relationships/hyperlink" Target="https://pl.wikipedia.org/w/index.php?title=Wszechpolak_(pismo_NZW)&amp;action=edit&amp;redlink=1" TargetMode="External"/><Relationship Id="rId4" Type="http://schemas.openxmlformats.org/officeDocument/2006/relationships/hyperlink" Target="https://pl.wikipedia.org/w/index.php?title=Oko_(pismo)&amp;action=edit&amp;redlink=1" TargetMode="External"/><Relationship Id="rId9" Type="http://schemas.openxmlformats.org/officeDocument/2006/relationships/hyperlink" Target="https://pl.wikipedia.org/w/index.php?title=Sygna%C5%82y_(pismo)&amp;action=edit&amp;redlink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pn.gov.pl/portal/pl/911/15522/Wste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Michalinka\Desktop\pilec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2636912"/>
          </a:xfrm>
          <a:prstGeom prst="rect">
            <a:avLst/>
          </a:prstGeom>
          <a:noFill/>
        </p:spPr>
      </p:pic>
      <p:pic>
        <p:nvPicPr>
          <p:cNvPr id="1027" name="Picture 3" descr="C:\Users\Michalinka\Desktop\N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3024336" cy="2935213"/>
          </a:xfrm>
          <a:prstGeom prst="rect">
            <a:avLst/>
          </a:prstGeom>
          <a:noFill/>
        </p:spPr>
      </p:pic>
      <p:pic>
        <p:nvPicPr>
          <p:cNvPr id="1028" name="Picture 4" descr="C:\Users\Michalinka\Desktop\Bart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5076056" cy="2420888"/>
          </a:xfrm>
          <a:prstGeom prst="rect">
            <a:avLst/>
          </a:prstGeom>
          <a:noFill/>
        </p:spPr>
      </p:pic>
      <p:pic>
        <p:nvPicPr>
          <p:cNvPr id="1029" name="Picture 5" descr="C:\Users\Michalinka\Desktop\i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0"/>
            <a:ext cx="2843808" cy="4221088"/>
          </a:xfrm>
          <a:prstGeom prst="rect">
            <a:avLst/>
          </a:prstGeom>
          <a:noFill/>
        </p:spPr>
      </p:pic>
      <p:pic>
        <p:nvPicPr>
          <p:cNvPr id="1030" name="Picture 6" descr="C:\Users\Michalinka\Desktop\laluś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21088"/>
            <a:ext cx="4067944" cy="2636912"/>
          </a:xfrm>
          <a:prstGeom prst="rect">
            <a:avLst/>
          </a:prstGeom>
          <a:noFill/>
        </p:spPr>
      </p:pic>
      <p:pic>
        <p:nvPicPr>
          <p:cNvPr id="1031" name="Picture 7" descr="C:\Users\Michalinka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0"/>
            <a:ext cx="3384376" cy="1484784"/>
          </a:xfrm>
          <a:prstGeom prst="rect">
            <a:avLst/>
          </a:prstGeom>
          <a:noFill/>
        </p:spPr>
      </p:pic>
      <p:pic>
        <p:nvPicPr>
          <p:cNvPr id="1032" name="Picture 8" descr="C:\Users\Michalinka\Desktop\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36912"/>
            <a:ext cx="3275856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NAJWAŻNIEJSZE ORGANIZACJE NIEPODLEGŁOŚCIOWE </a:t>
            </a:r>
            <a:endParaRPr lang="pl-PL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708525"/>
          </a:xfrm>
        </p:spPr>
        <p:txBody>
          <a:bodyPr>
            <a:normAutofit fontScale="92500"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pl-PL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NIE; Delegatura Sił Zbrojnych na Kraj, 1944-1945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Wolność i Niezawisłość (WiN), 1945-1954 (1963)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Narodowe Siły Zbrojne (NSZ), 1942-poł. lat 50.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Konspiracyjne Wojsko Polskie (KWP), 1945-1954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Ruch Oporu Armii Krajowej (ROAK), od 1944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Narodowe Zjednoczenie Wojskowe (NZW), 1944- 1956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/>
                </a:solidFill>
              </a:rPr>
              <a:t>DELEGATURA</a:t>
            </a:r>
            <a:r>
              <a:rPr lang="pl-PL" dirty="0" smtClean="0">
                <a:solidFill>
                  <a:srgbClr val="C00000"/>
                </a:solidFill>
              </a:rPr>
              <a:t> SIŁ </a:t>
            </a:r>
            <a:r>
              <a:rPr lang="pl-PL" dirty="0" smtClean="0">
                <a:solidFill>
                  <a:schemeClr val="tx1"/>
                </a:solidFill>
              </a:rPr>
              <a:t>ZBROJNYCH</a:t>
            </a:r>
            <a:r>
              <a:rPr lang="pl-PL" dirty="0" smtClean="0">
                <a:solidFill>
                  <a:srgbClr val="C00000"/>
                </a:solidFill>
              </a:rPr>
              <a:t> NA KRAJ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>
            <a:no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organizacja podziemna o charakterze wojskowo-politycznym działająca                w Polsce od kwietnia do sierpnia 1945. Podlegała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Delegatowi Rządu na Kraj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Zatwierdzona rozkazem pełniącego obowiązki Naczelnego Wodza generała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W. Andersa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Kontynuowała działalność zdekonspirowanej organizacji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Niepodległość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Głównym celem była: obrona Polski przed sowietyzacją i prowadzenie zbrojnej samoobrony przed terrorem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Urzędu Bezpieczeństwa  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NKWD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 skład Delegatury weszli pułkownicy: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J. Rzepecki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(Delegat Sił Zbrojnych                na Kraj), J. Bokszczanin (zastępca), J. Borzobohaty (szef sztabu). Funkcję komendantów okręgów objęli pułkownicy: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J. Mazurkiewicz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(centralny),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A.Sanojca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(południowy), J. Szczurek-Cergowski (zachodni).</a:t>
            </a:r>
            <a:b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Wobec utworzenia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Tymczasowego Rządu Jedności Narodowej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(28 czerwca)                  z udziałem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S. Mikołajczyka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i rozwiązania Delegatury Rządu na Kraj i </a:t>
            </a:r>
            <a:r>
              <a:rPr lang="pl-PL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Rady Jedności Narodowej</a:t>
            </a:r>
            <a:r>
              <a:rPr lang="pl-PL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 lipca), dowództwo Delegatury podjęło decyzję                       o rozwiązaniu organizacji.</a:t>
            </a:r>
            <a:endParaRPr lang="pl-PL" sz="2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C00000"/>
                </a:solidFill>
              </a:rPr>
              <a:t>WŁADYSŁAW ANDERS 1892 - 1970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9219" name="Picture 2" descr="F:\Wladyslaw_And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44675"/>
            <a:ext cx="3313113" cy="4421188"/>
          </a:xfrm>
        </p:spPr>
      </p:pic>
      <p:pic>
        <p:nvPicPr>
          <p:cNvPr id="9220" name="Picture 3" descr="F: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860800"/>
            <a:ext cx="46799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F: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196975"/>
            <a:ext cx="4537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C00000"/>
                </a:solidFill>
              </a:rPr>
              <a:t>PUŁKOWNIK JAN RZEPECKI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10243" name="Picture 3" descr="F:\pobra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276475"/>
            <a:ext cx="3024188" cy="4176713"/>
          </a:xfrm>
        </p:spPr>
      </p:pic>
      <p:sp>
        <p:nvSpPr>
          <p:cNvPr id="4" name="Rectangle 3"/>
          <p:cNvSpPr/>
          <p:nvPr/>
        </p:nvSpPr>
        <p:spPr>
          <a:xfrm>
            <a:off x="179512" y="98072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Jan Rzepecki urodził się 29 września 1899 r. w Warszawie. Uczył się w Gimnazjum im. A. Kreczmara. Od 1912 r. był członkiem tajnego skautingu, a następnie Związku Strzeleckiego. W 1914 r. wstąpił do Legionów Polskich.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896" y="1844824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Od listopada 1918 r. służył w Wojsku Polskim jako dowódca kompanii w 3. pułku piechoty Legionów. </a:t>
            </a:r>
            <a:r>
              <a:rPr lang="pl-PL" dirty="0" smtClean="0"/>
              <a:t>      W </a:t>
            </a:r>
            <a:r>
              <a:rPr lang="pl-PL" dirty="0"/>
              <a:t>jego szeregach walczył w wojnie z bolszewikami.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Rectangle 5"/>
          <p:cNvSpPr/>
          <p:nvPr/>
        </p:nvSpPr>
        <p:spPr>
          <a:xfrm>
            <a:off x="3707904" y="2780928"/>
            <a:ext cx="5436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</a:rPr>
              <a:t>Podczas kampanii wrześniowej zajmował stanowisko szefa Oddziału III Operacyjnego sztabu Armii „Kraków”. Po klęsce wojny obronnej od października 1939 r. działał w konspiracji, zajmując stanowisko szefa sztabu okręgu Warszawa-Miasto Służby Zwycięstwu Polski i Związku Walki Zbrojnej.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888" y="4509119"/>
            <a:ext cx="5580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A</a:t>
            </a:r>
            <a:r>
              <a:rPr lang="pl-PL" dirty="0" smtClean="0"/>
              <a:t>resztowany w 1945 r., oraz na </a:t>
            </a:r>
            <a:r>
              <a:rPr lang="pl-PL" dirty="0"/>
              <a:t>początku 1949 </a:t>
            </a:r>
            <a:r>
              <a:rPr lang="pl-PL" dirty="0" smtClean="0"/>
              <a:t>r.. </a:t>
            </a:r>
            <a:r>
              <a:rPr lang="pl-PL" dirty="0"/>
              <a:t>B</a:t>
            </a:r>
            <a:r>
              <a:rPr lang="pl-PL" dirty="0" smtClean="0"/>
              <a:t>ez </a:t>
            </a:r>
            <a:r>
              <a:rPr lang="pl-PL" dirty="0"/>
              <a:t>wyroku sądowego był więziony do grudnia 1954 </a:t>
            </a:r>
            <a:r>
              <a:rPr lang="pl-PL" dirty="0" smtClean="0"/>
              <a:t> </a:t>
            </a:r>
            <a:r>
              <a:rPr lang="pl-PL" dirty="0"/>
              <a:t>Wkrótce zrehabilitowany, został pracownikiem naukowym Instytutu Historii PAN, gdzie uzyskał doktorat.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8" name="Rectangle 7"/>
          <p:cNvSpPr/>
          <p:nvPr/>
        </p:nvSpPr>
        <p:spPr>
          <a:xfrm>
            <a:off x="3635896" y="5949280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</a:rPr>
              <a:t>Zmarł 28 kwietnia 1983 r. w Warszawie, jego grób znajduje się na Powązkach.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/>
                </a:solidFill>
              </a:rPr>
              <a:t>WOLNOŚĆ</a:t>
            </a:r>
            <a:r>
              <a:rPr lang="pl-PL" dirty="0" smtClean="0">
                <a:solidFill>
                  <a:srgbClr val="C00000"/>
                </a:solidFill>
              </a:rPr>
              <a:t> i </a:t>
            </a:r>
            <a:r>
              <a:rPr lang="pl-PL" dirty="0" smtClean="0">
                <a:solidFill>
                  <a:schemeClr val="tx1"/>
                </a:solidFill>
              </a:rPr>
              <a:t>NIEZAWISŁOŚĆ</a:t>
            </a:r>
            <a:r>
              <a:rPr lang="pl-PL" dirty="0" smtClean="0">
                <a:solidFill>
                  <a:srgbClr val="C00000"/>
                </a:solidFill>
              </a:rPr>
              <a:t> 1945 - 1954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 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polska cywilno-wojskowa organizacja antykomunistyczna założona          </a:t>
            </a:r>
            <a:r>
              <a:rPr lang="pl-PL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 września 1945 w Warszawie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Jej trzon stanowiły pozostałości rozwiązanej                   w 1945 Delegatury Sił Zbrojnych na Kraj. WiN przejęła jej strukturę organizacyjną, kadry, majątek, a także częściowo oddziały leśne. Dowódcy obszarów DSZ zostali prezesami obszarów WiN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C00000"/>
                </a:solidFill>
              </a:rPr>
              <a:t>PREZESI WiN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JAN RZEPECKI 1899 – 1983,</a:t>
            </a:r>
            <a:b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FRANCISZEK  NIEPOKÓLCZYCKI 1900 – 1974, ŁUKASZ CIEPLIŃSKI  1913 - 1951</a:t>
            </a:r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4" name="Picture 2" descr="F:\Rzepec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2536180" cy="3672408"/>
          </a:xfrm>
          <a:prstGeom prst="rect">
            <a:avLst/>
          </a:prstGeom>
          <a:noFill/>
        </p:spPr>
      </p:pic>
      <p:pic>
        <p:nvPicPr>
          <p:cNvPr id="23555" name="Picture 3" descr="F:\Niepokolczycki_Francisz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132856"/>
            <a:ext cx="2664296" cy="3960440"/>
          </a:xfrm>
          <a:prstGeom prst="rect">
            <a:avLst/>
          </a:prstGeom>
          <a:noFill/>
        </p:spPr>
      </p:pic>
      <p:pic>
        <p:nvPicPr>
          <p:cNvPr id="23556" name="Picture 4" descr="F:\Łukasz_Ciepliń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08920"/>
            <a:ext cx="273630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KRZYŻ ZRZESZENIA WiN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POMNIK ŻOŁNIERZY WYKLĘTYCH W RZESZOWIE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24578" name="Picture 2" descr="F:\Krzyż_Zrzeszenia_W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3851920" cy="3600400"/>
          </a:xfrm>
          <a:prstGeom prst="rect">
            <a:avLst/>
          </a:prstGeom>
          <a:noFill/>
        </p:spPr>
      </p:pic>
      <p:pic>
        <p:nvPicPr>
          <p:cNvPr id="24579" name="Picture 3" descr="F:\Monument_to_Cursed_Soldiers_in_Rzeszów_0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5364088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NARODOWE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SIŁY ZBROJNE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3996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NSZ – polska konspiracyjna organizacja wojskowa obozu narodowego działająca                </a:t>
            </a:r>
            <a:r>
              <a:rPr lang="pl-PL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latach 1942-1947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licząca w szczytowym okresie rozwoju </a:t>
            </a:r>
            <a:r>
              <a:rPr lang="pl-PL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około 75 tys. ludzi</a:t>
            </a: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początkowo walczyła z Niemcami i zwalczała Gwardię Ludową, Armię Ludową i partyzantkę radziecką oraz bandy rabunkowe a w okresie późniejszym brała udział w powstaniu antykomunistycznym walcząc przeciwArmii Czerwonej i siłom zbrojnym Polski Ludowej.</a:t>
            </a:r>
          </a:p>
          <a:p>
            <a:pPr lvl="1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450px-NSZ_194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5868144" cy="6857999"/>
          </a:xfrm>
          <a:prstGeom prst="rect">
            <a:avLst/>
          </a:prstGeom>
          <a:noFill/>
        </p:spPr>
      </p:pic>
      <p:pic>
        <p:nvPicPr>
          <p:cNvPr id="25603" name="Picture 3" descr="F:\225px-NSZ_wpin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5856" cy="2852936"/>
          </a:xfrm>
          <a:prstGeom prst="rect">
            <a:avLst/>
          </a:prstGeom>
          <a:noFill/>
        </p:spPr>
      </p:pic>
      <p:pic>
        <p:nvPicPr>
          <p:cNvPr id="25604" name="Picture 4" descr="F:\Tep_bandytow_NS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3275856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KONSPIRACYJNE</a:t>
            </a:r>
            <a:r>
              <a:rPr lang="pl-PL" dirty="0" smtClean="0">
                <a:solidFill>
                  <a:srgbClr val="C00000"/>
                </a:solidFill>
              </a:rPr>
              <a:t> WOJSKO POLSKIE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3384377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KWP</a:t>
            </a:r>
            <a:r>
              <a:rPr lang="pl-PL" dirty="0" smtClean="0">
                <a:solidFill>
                  <a:schemeClr val="bg1"/>
                </a:solidFill>
              </a:rPr>
              <a:t> – polska organizacja niepodległościowa działająca od kwietnia 1945 r., głównie na terenie województwa łódzkiego, ale także               w województwach śląskim, poznańskim i kieleckim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6626" name="Picture 2" descr="F:\8c1605d91c57c32eca0860dba4803f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744416" cy="3168352"/>
          </a:xfrm>
          <a:prstGeom prst="rect">
            <a:avLst/>
          </a:prstGeom>
          <a:noFill/>
        </p:spPr>
      </p:pic>
      <p:pic>
        <p:nvPicPr>
          <p:cNvPr id="26628" name="Picture 4" descr="F: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392488" cy="3576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3851275" y="2852738"/>
            <a:ext cx="4784725" cy="1558925"/>
          </a:xfrm>
        </p:spPr>
        <p:txBody>
          <a:bodyPr/>
          <a:lstStyle/>
          <a:p>
            <a:endParaRPr lang="pl-PL" smtClean="0"/>
          </a:p>
          <a:p>
            <a:endParaRPr lang="pl-PL" smtClean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95288" y="260350"/>
            <a:ext cx="82804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ŻOŁNIERZE WYKLĘCI:</a:t>
            </a:r>
            <a:endParaRPr lang="pl-PL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żołnierze niezłomni</a:t>
            </a:r>
            <a:r>
              <a:rPr lang="pl-PL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l-PL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polskie powojenne podziemie niepodległościowe                              i antykomunistyczne</a:t>
            </a:r>
            <a:r>
              <a:rPr lang="pl-PL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</a:t>
            </a:r>
          </a:p>
          <a:p>
            <a:pPr algn="ctr"/>
            <a:r>
              <a:rPr lang="pl-PL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antykomunistyczny, niepodległościowy </a:t>
            </a:r>
          </a:p>
          <a:p>
            <a:pPr algn="ctr"/>
            <a:r>
              <a:rPr lang="pl-PL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ruch partyzancki, stawiający opór </a:t>
            </a:r>
          </a:p>
          <a:p>
            <a:pPr algn="ctr"/>
            <a:r>
              <a:rPr lang="pl-PL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sowietyzacji Polski i podporządkowaniu jej ZSRR, toczący walkę ze służbami bezpieczeństwa ZSRR                                      i podporządkowanymi im służbami                 w Polsce.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Stanisław Sojczyński pseud. "Warszyc", "Wazbiw", "Wojnar", "Świrski", "Awr", "Zbigniew"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7957"/>
          </a:xfrm>
        </p:spPr>
        <p:txBody>
          <a:bodyPr/>
          <a:lstStyle/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ur. 30 marca 1910 w Rzejowicach, </a:t>
            </a:r>
          </a:p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zm. 19 lutego 1947 w Łodzi, </a:t>
            </a:r>
          </a:p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generał brygady (kapitan piechoty za życia)</a:t>
            </a:r>
          </a:p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Wojska Polskiego i Armii Krajowej, </a:t>
            </a:r>
          </a:p>
          <a:p>
            <a:pPr>
              <a:buNone/>
            </a:pPr>
            <a:r>
              <a:rPr lang="pl-PL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organizator i dowódca Konspiracyjnego Wojska Polskiego</a:t>
            </a:r>
            <a:endParaRPr lang="pl-PL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chalinka\Documents\360px-Warszyc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5616624" cy="34563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84168" y="3861048"/>
            <a:ext cx="3059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Kpt. S. Sojczyńskiego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i jego 5 podwładnych stracono 19 lutego 1947 r.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w Łodzi, na 3 dni przed ogłoszeniem amnestii.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Nie wiadomo, gdzie został pochowany.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RUCH</a:t>
            </a:r>
            <a:r>
              <a:rPr lang="pl-PL" dirty="0" smtClean="0">
                <a:solidFill>
                  <a:srgbClr val="C00000"/>
                </a:solidFill>
              </a:rPr>
              <a:t> OPORU </a:t>
            </a:r>
            <a:r>
              <a:rPr lang="pl-PL" dirty="0" smtClean="0">
                <a:solidFill>
                  <a:schemeClr val="tx1"/>
                </a:solidFill>
              </a:rPr>
              <a:t>ARMII KRAJOWEJ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183981"/>
          </a:xfrm>
        </p:spPr>
        <p:txBody>
          <a:bodyPr/>
          <a:lstStyle/>
          <a:p>
            <a:pPr algn="just">
              <a:buNone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ROAK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 nazwa wielu lokalnych organizacji podziemia niepodległościowego powstałych w Polsce w latach </a:t>
            </a:r>
            <a:r>
              <a:rPr lang="pl-PL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1945–1948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powoływanych przez byłych żołnierzy Armii Krajowej na teranie całego kraju i nawiązujących do programu, form organizacyjnych i tradycji Armii Krajowej jako wojska Polskiego Państwa Podziemnego. Z czasem powoływano rejony, obwody i sztaby wojewódzkie ROAK. Oddziały ROAK były tworzone w celach samoobrony, jednak również do walki z Armią Czerwoną i z oddziałami KBW oraz MO. Walczyły też            z funkcjonariuszami Ministerstwa Bezpieczeństwa Publicznego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NARODOWE </a:t>
            </a:r>
            <a:r>
              <a:rPr lang="pl-PL" dirty="0" smtClean="0">
                <a:solidFill>
                  <a:srgbClr val="C00000"/>
                </a:solidFill>
              </a:rPr>
              <a:t>ZJEDNOCZENIE WOJSKOWE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3981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NZW – polska konspiracyjna organizacja wojskowo-polityczna o charakterze narodowym, we wczesnym okresie działająca pod nazwą Narodowego Związku Zbrojnego; istniała w latach 1944/1945-1956.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428999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2" tooltip="Walka (pismo) (strona nie istnieje)"/>
              </a:rPr>
              <a:t>„Walka”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– główny organ prasowy NZW, wydawany do 1947 r., pismo o takiej samej nazwie wychodziło także w Okręgu Białostockim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3" tooltip="Teka (pismo) (strona nie istnieje)"/>
              </a:rPr>
              <a:t>„Teka”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4" tooltip="Oko (pismo) (strona nie istnieje)"/>
              </a:rPr>
              <a:t>„Oko”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5" tooltip="Wszechpolak (pismo NZW) (strona nie istnieje)"/>
              </a:rPr>
              <a:t>„Wszechpolak”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6" tooltip="Głos Jedności Polskiej (strona nie istnieje)"/>
              </a:rPr>
              <a:t>„Głos Jedności Polskiej”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– wydawany w Okręgu Rzeszowskim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7" tooltip="Bałtyckie Echo (strona nie istnieje)"/>
              </a:rPr>
              <a:t>„Bałtyckie Echo”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– wydawany w Okręgu Mazowieckim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8" tooltip="Echa leśne (pismo) (strona nie istnieje)"/>
              </a:rPr>
              <a:t>„Echa leśne”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– wydawany w Okręgu Mazowieckim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  <a:hlinkClick r:id="rId9" tooltip="Sygnały (pismo) (strona nie istnieje)"/>
              </a:rPr>
              <a:t>„Sygnały”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id_33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672408" cy="3744416"/>
          </a:xfrm>
          <a:prstGeom prst="rect">
            <a:avLst/>
          </a:prstGeom>
          <a:noFill/>
        </p:spPr>
      </p:pic>
      <p:pic>
        <p:nvPicPr>
          <p:cNvPr id="2051" name="Picture 3" descr="F: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32856"/>
            <a:ext cx="550810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061"/>
          </a:xfrm>
        </p:spPr>
        <p:txBody>
          <a:bodyPr/>
          <a:lstStyle/>
          <a:p>
            <a:pPr algn="just">
              <a:buNone/>
            </a:pPr>
            <a:r>
              <a:rPr lang="pl-PL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"Żołnierze wyklęci" to ludzie, których porównujemy                       z uczestnikami powstań narodowych, którzy nie mając szans na zwycięstwo, także chwytali za broń w imię wartości najwyższych. Historycy coraz częściej nie wahają się określać zjawiska, jakim była walka zbrojnego podziemia                z reżimem komunistycznym, mianem polskiego powstania antykomunistycznego. Przez szeregi powstańcze w latach 1863-1864 przewinęło się około 200 tys. uczestników, ale nigdy w polu nie było jednorazowo więcej niż 22-23 tys. ludzi pod bronią (lato 1863 r.). W 1945 r. w podziemiu niepodległościowym przeciwstawiającym się komunistom było około 200 tys. uczestników, w tym około 20 tys.              w oddziałach partyzanckich lub bojowych jednostkach dyspozycyjnych. Zatem oba zjawiska polskich zbrojnych wystąpień z lat 1863-1864 oraz 1944-1956 są porównywalne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– mówi Leszek Żebrowski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NAJBARDZIEJ ZNANI ŻOŁNIERZE WYKLĘCI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5989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/>
              <a:t>Rotmistrz Witold Pilecki „Witold” 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August Emil Fieldorf „Nil” </a:t>
            </a:r>
          </a:p>
          <a:p>
            <a:pPr>
              <a:buNone/>
            </a:pPr>
            <a:r>
              <a:rPr lang="pl-PL" sz="2400" b="1" dirty="0" smtClean="0"/>
              <a:t>Danuta Siedzikówna „Inka” 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Henryk Flame „Bartek”</a:t>
            </a:r>
            <a:endParaRPr lang="pl-PL" sz="2400" b="1" dirty="0" smtClean="0"/>
          </a:p>
          <a:p>
            <a:pPr>
              <a:buNone/>
            </a:pPr>
            <a:r>
              <a:rPr lang="pl-PL" sz="2400" b="1" dirty="0" smtClean="0"/>
              <a:t>Józef Franczak „Laluś”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Józef Kuraś „Ogień” </a:t>
            </a:r>
          </a:p>
          <a:p>
            <a:pPr>
              <a:buNone/>
            </a:pPr>
            <a:r>
              <a:rPr lang="pl-PL" sz="2400" b="1" dirty="0" smtClean="0"/>
              <a:t>Zygmunt Szendzielarz „Łupaszka” 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Hieronim Dekutowski „Zapora” </a:t>
            </a:r>
          </a:p>
          <a:p>
            <a:pPr>
              <a:buNone/>
            </a:pPr>
            <a:r>
              <a:rPr lang="pl-PL" sz="2400" b="1" dirty="0" smtClean="0"/>
              <a:t>Franciszek Jaskulski „Zagończyk” 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Edward Taraszkiewicz „Żelazny” </a:t>
            </a:r>
          </a:p>
          <a:p>
            <a:pPr>
              <a:buNone/>
            </a:pPr>
            <a:r>
              <a:rPr lang="pl-PL" sz="2400" b="1" dirty="0" smtClean="0"/>
              <a:t>Leon Taraszkiewicz „Jastrząb” 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</a:rPr>
              <a:t>Stanisław Sojczyński „Warszyc” </a:t>
            </a:r>
          </a:p>
          <a:p>
            <a:pPr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ROTMISTRZ WITOLD PILECKI</a:t>
            </a:r>
            <a:endParaRPr lang="pl-PL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5076056" cy="5400005"/>
          </a:xfrm>
        </p:spPr>
        <p:txBody>
          <a:bodyPr/>
          <a:lstStyle/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ps. „Witold”, „Druh”;</a:t>
            </a: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nazwiska konspiracyjne „Roman Jezierski”, „Tomasz Serafiński”, „Leon Bryjak”,</a:t>
            </a: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„Jan Uznański”, „Witold Smoliński”; 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Kryptonim: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T-IV – rotmistrz kawalerii Wojska Polskiego, współzałożyciel Tajnej Armii Polskiej;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Data i miejsce urodzenia: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13 maja 1901,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Ołoniec, Rosja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Data i miejsce śmierci: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25 maja 1948, 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Areszt Śledczy Warszawa-Mokotów, Warszawa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Żona: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Maria Pilecka (od 1931)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Dzieci: 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Andrzej Pilecki, Zofia Pilecka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Rodzeństwo: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Maria Pilecka, Józef Pilecki, Wanda Pilecka, Jerzy Pilecki</a:t>
            </a:r>
          </a:p>
          <a:p>
            <a:pPr>
              <a:buNone/>
            </a:pPr>
            <a:r>
              <a:rPr lang="pl-PL" sz="1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Rodzice: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Ludwika Pilecka, Julian Pilecki</a:t>
            </a:r>
          </a:p>
        </p:txBody>
      </p:sp>
      <p:pic>
        <p:nvPicPr>
          <p:cNvPr id="2050" name="Picture 2" descr="C:\Users\Michalinka\Desktop\po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316835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AUGUST EMIL FIELDORF „NIL” 1895 - 1953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39965"/>
          </a:xfrm>
        </p:spPr>
        <p:txBody>
          <a:bodyPr/>
          <a:lstStyle/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Lata służby</a:t>
            </a:r>
            <a:r>
              <a:rPr lang="pl-PL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od 1914</a:t>
            </a:r>
          </a:p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Siły zbrojne: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Wojsko Polskie Armia Krajowa</a:t>
            </a:r>
          </a:p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Jednostki: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1 Pułk Piechoty Legionów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51 Pułk Piechoty Strzelców Kresowych</a:t>
            </a:r>
          </a:p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Stanowiska: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dowódca Kedywu AK, </a:t>
            </a: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z-ca Komendanta Głównego AK, </a:t>
            </a: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d-ca organizacji NIE</a:t>
            </a:r>
          </a:p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Główne wojny i bitwy:</a:t>
            </a: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 wojna światowa, </a:t>
            </a: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wojna polsko-bolszewicka, </a:t>
            </a: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bitwa białostocka,</a:t>
            </a: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II wojna światowa,</a:t>
            </a: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kampania wrześniowa,</a:t>
            </a: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powstanie antykomunistyczne w Polsce 1944–1953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ichalinka\Desktop\1354965496_cy88ja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420" y="1196752"/>
            <a:ext cx="35775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DANUTA SIEDZIKÓWNA „INKA”</a:t>
            </a:r>
            <a:endParaRPr lang="pl-PL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112567"/>
          </a:xfrm>
        </p:spPr>
        <p:txBody>
          <a:bodyPr/>
          <a:lstStyle/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sanitariuszka 4. szwadronu odtworzonej na Białostocczyźnie  5 Wileńskiej Brygady AK, w 1946 w 1 szwadronie Brygady działającym na Pomorzu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Data i miejsce urodzenia: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3 września1928, Guszczewina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Data i miejsce śmierci: 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28 sierpnia 1946, Gdańsk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Rodzeństwo: 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Wiesława Siedzikówna, Irena Siedzikówna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Rodzice: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Eugenia Tymińska, Wacław Siedzik</a:t>
            </a:r>
          </a:p>
          <a:p>
            <a:pPr>
              <a:buNone/>
            </a:pPr>
            <a:r>
              <a:rPr lang="pl-PL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Nagrody: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Krzyż Komandorski Orderu Odrodzenia Polski</a:t>
            </a:r>
          </a:p>
          <a:p>
            <a:endParaRPr lang="pl-PL" sz="2000" dirty="0"/>
          </a:p>
        </p:txBody>
      </p:sp>
      <p:pic>
        <p:nvPicPr>
          <p:cNvPr id="4098" name="Picture 2" descr="C:\Users\Michalinka\Desktop\pobran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75608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408738"/>
          </a:xfrm>
        </p:spPr>
        <p:txBody>
          <a:bodyPr>
            <a:normAutofit lnSpcReduction="1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b="1" dirty="0" smtClean="0">
              <a:solidFill>
                <a:srgbClr val="002060"/>
              </a:solidFill>
            </a:endParaRP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l-PL" sz="3200" b="1" dirty="0" smtClean="0">
                <a:solidFill>
                  <a:srgbClr val="002060"/>
                </a:solidFill>
              </a:rPr>
              <a:t>    W 2010 roku prezydent Lech Kaczyński złożył w Sejmie ustawę (przyjętą już po jego śmierci, 3 lutego 2011 roku), by dzień </a:t>
            </a:r>
            <a:r>
              <a:rPr lang="pl-PL" sz="3200" b="1" dirty="0" smtClean="0">
                <a:solidFill>
                  <a:srgbClr val="C00000"/>
                </a:solidFill>
              </a:rPr>
              <a:t>1 marca</a:t>
            </a:r>
            <a:r>
              <a:rPr lang="pl-PL" sz="3200" b="1" dirty="0" smtClean="0">
                <a:solidFill>
                  <a:srgbClr val="002060"/>
                </a:solidFill>
              </a:rPr>
              <a:t> ustanowić świętem państwowym – </a:t>
            </a:r>
            <a:r>
              <a:rPr lang="pl-PL" sz="3200" b="1" dirty="0" smtClean="0">
                <a:solidFill>
                  <a:srgbClr val="C00000"/>
                </a:solidFill>
              </a:rPr>
              <a:t>Narodowym Dniem Pamięci „Żołnierzy Wyklętych”</a:t>
            </a:r>
            <a:r>
              <a:rPr lang="pl-PL" sz="3200" b="1" dirty="0" smtClean="0">
                <a:solidFill>
                  <a:srgbClr val="002060"/>
                </a:solidFill>
              </a:rPr>
              <a:t>.               Data 1 marca nie jest przypadkowa           i nawiązuje do </a:t>
            </a:r>
            <a:r>
              <a:rPr lang="pl-PL" sz="3200" b="1" u="sng" dirty="0" smtClean="0">
                <a:solidFill>
                  <a:srgbClr val="002060"/>
                </a:solidFill>
              </a:rPr>
              <a:t>1 marca 1951 roku</a:t>
            </a:r>
            <a:r>
              <a:rPr lang="pl-PL" sz="3200" b="1" dirty="0" smtClean="0">
                <a:solidFill>
                  <a:srgbClr val="002060"/>
                </a:solidFill>
              </a:rPr>
              <a:t>. Tego dnia w warszawskim więzieniu na Mokotowie wykonano </a:t>
            </a:r>
            <a:r>
              <a:rPr lang="pl-PL" sz="3200" b="1" u="sng" dirty="0" smtClean="0">
                <a:solidFill>
                  <a:srgbClr val="002060"/>
                </a:solidFill>
              </a:rPr>
              <a:t>wyrok śmierci na siedmiu członkach IV Zarządu Głównego Zrzeszenia „Wolność                    i Niezawisłość”. </a:t>
            </a:r>
            <a:r>
              <a:rPr lang="pl-PL" sz="3200" b="1" dirty="0" smtClean="0">
                <a:solidFill>
                  <a:srgbClr val="002060"/>
                </a:solidFill>
              </a:rPr>
              <a:t> 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HENRYK FLAME „BARTEK”</a:t>
            </a:r>
            <a:endParaRPr lang="pl-PL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544021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ps. „Grot”, „Bartek” 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ur. 19 stycznia 1918 we Frysztacie na Zaolziu,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zm. 1 grudnia 1947 w Zabrzegu – 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polski dowódca wojskowy,kapral, 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pilot Wojska Polskiego, kapitan Narodowych Sił Zbrojnych</a:t>
            </a:r>
            <a:endParaRPr lang="pl-PL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ichalinka\Desktop\375px-HenrykFlam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140968"/>
            <a:ext cx="5580112" cy="3717032"/>
          </a:xfrm>
          <a:prstGeom prst="rect">
            <a:avLst/>
          </a:prstGeom>
          <a:noFill/>
        </p:spPr>
      </p:pic>
      <p:pic>
        <p:nvPicPr>
          <p:cNvPr id="5123" name="Picture 3" descr="C:\Users\Michalink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283968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JÓZEF FRANCZAK „LALUŚ”</a:t>
            </a:r>
            <a:endParaRPr lang="pl-PL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44021"/>
          </a:xfrm>
        </p:spPr>
        <p:txBody>
          <a:bodyPr/>
          <a:lstStyle/>
          <a:p>
            <a:pPr algn="ctr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ps. 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Lalek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Laluś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Laleczka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używał też nazwiska Babiński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ur. 17 marca 1918 w </a:t>
            </a:r>
            <a:r>
              <a:rPr lang="pl-PL" sz="24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Kozicach Górnych</a:t>
            </a:r>
            <a:r>
              <a:rPr lang="pl-PL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pl-PL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zm. 21października 1963 w Majdanie Kozic Górnych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– sierżant Wojska Polskiego, uczestnik wojny obronnej Polski 1939, </a:t>
            </a:r>
          </a:p>
          <a:p>
            <a:pPr algn="ctr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później związany ze strukturami ZWZ-AK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ichalinka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604867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Początek preambuły </a:t>
            </a:r>
            <a:r>
              <a:rPr lang="pl-PL" i="1" dirty="0" smtClean="0">
                <a:solidFill>
                  <a:srgbClr val="C00000"/>
                </a:solidFill>
              </a:rPr>
              <a:t>Ustawy o ustanowieniu</a:t>
            </a:r>
            <a:br>
              <a:rPr lang="pl-PL" i="1" dirty="0" smtClean="0">
                <a:solidFill>
                  <a:srgbClr val="C00000"/>
                </a:solidFill>
              </a:rPr>
            </a:br>
            <a:r>
              <a:rPr lang="pl-PL" i="1" dirty="0" smtClean="0">
                <a:solidFill>
                  <a:srgbClr val="C00000"/>
                </a:solidFill>
              </a:rPr>
              <a:t>Narodowego Dnia Pamięci „Żołnierzy Wyklętych”</a:t>
            </a:r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i="1" dirty="0" smtClean="0">
                <a:solidFill>
                  <a:schemeClr val="bg1"/>
                </a:solidFill>
              </a:rPr>
              <a:t>W hołdzie „Żołnierzom Wyklętym” – bohaterom antykomunistycznego podziemia, którzy              w obronie niepodległego bytu Państwa Polskiego, walcząc o prawo                                 do samostanowienia i urzeczywistnienie dążeń demokratycznych społeczeństwa polskiego, z bronią w ręku, jak i w inny sposób, przeciwstawili się sowieckiej agresji            i narzuconemu siłą reżimowi komunistycznemu...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endParaRPr lang="pl-PL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 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AUTOR PREZENTACJI: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rgbClr val="C00000"/>
                </a:solidFill>
              </a:rPr>
              <a:t>MAŁGORZATA NIKIEL</a:t>
            </a:r>
            <a:br>
              <a:rPr lang="pl-PL" sz="4800" dirty="0" smtClean="0">
                <a:solidFill>
                  <a:srgbClr val="C00000"/>
                </a:solidFill>
              </a:rPr>
            </a:br>
            <a:r>
              <a:rPr lang="pl-PL" sz="4800" dirty="0" smtClean="0">
                <a:solidFill>
                  <a:srgbClr val="C00000"/>
                </a:solidFill>
              </a:rPr>
              <a:t/>
            </a:r>
            <a:br>
              <a:rPr lang="pl-PL" sz="4800" dirty="0" smtClean="0">
                <a:solidFill>
                  <a:srgbClr val="C00000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WYKORZYSTANE MATERIAŁY: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WIKIPEDIA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000" dirty="0" smtClean="0">
                <a:solidFill>
                  <a:schemeClr val="tx1"/>
                </a:solidFill>
              </a:rPr>
              <a:t>POMOCE DYDAKTYCZNE z IPN</a:t>
            </a:r>
            <a:br>
              <a:rPr lang="pl-PL" sz="40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rgbClr val="C00000"/>
                </a:solidFill>
              </a:rPr>
              <a:t/>
            </a:r>
            <a:br>
              <a:rPr lang="pl-PL" sz="4800" dirty="0" smtClean="0">
                <a:solidFill>
                  <a:srgbClr val="C00000"/>
                </a:solidFill>
              </a:rPr>
            </a:br>
            <a:endParaRPr lang="pl-PL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42113"/>
          </a:xfrm>
        </p:spPr>
        <p:txBody>
          <a:bodyPr/>
          <a:lstStyle/>
          <a:p>
            <a:pPr algn="just"/>
            <a:r>
              <a:rPr lang="pl-PL" b="1" smtClean="0">
                <a:solidFill>
                  <a:srgbClr val="002060"/>
                </a:solidFill>
              </a:rPr>
              <a:t>Również w 2011 roku Rada Ochrony Pamięci Walk i Męczeństwa we współpracy                        z Instytutem Pamięci Narodowej                             i Ministerstwem Sprawiedliwości rozpoczęła projekt badawczy „Poszukiwania nieznanych miejsc pochówku ofiar terroru komunistycznego z lat 1944-1956”. W jego ramach </a:t>
            </a:r>
            <a:r>
              <a:rPr lang="pl-PL" b="1" u="sng" smtClean="0">
                <a:solidFill>
                  <a:srgbClr val="002060"/>
                </a:solidFill>
              </a:rPr>
              <a:t>w lipcu i sierpniu 2012 roku na Cmentarzu Wojskowym na warszawskich Powązkach, w kwaterze powszechnie zwanej „Łączką” prowadzono prace archeologiczno-ekshumacyjne</a:t>
            </a:r>
            <a:r>
              <a:rPr lang="pl-PL" b="1" smtClean="0">
                <a:solidFill>
                  <a:srgbClr val="002060"/>
                </a:solidFill>
              </a:rPr>
              <a:t>. Ich celem jest odnalezienie                          i zidentyfikowanie pogrzebanych tam żołnierzy antykomunistycznego podziemia oraz pochowania ich w godny sposób.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KWATERA  Ł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Kwatera na Łączce – miejsce pochówku przy murze cmentarnym Cmentarza Wojskowego na Powązkach w Warszawie pomordowanych przez organy bezpieczeństwa publicznego</a:t>
            </a:r>
            <a:endParaRPr lang="pl-PL" b="1" baseline="30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C00000"/>
                </a:solidFill>
              </a:rPr>
              <a:t>     </a:t>
            </a:r>
            <a:r>
              <a:rPr lang="pl-PL" b="1" u="sng" dirty="0" smtClean="0">
                <a:solidFill>
                  <a:srgbClr val="C00000"/>
                </a:solidFill>
              </a:rPr>
              <a:t>w latach 1945–1956</a:t>
            </a:r>
            <a:r>
              <a:rPr lang="pl-PL" b="1" dirty="0" smtClean="0">
                <a:solidFill>
                  <a:srgbClr val="C00000"/>
                </a:solidFill>
              </a:rPr>
              <a:t>, często w więzieniu mokotowskim. Na terenie Łączki znajduje się Panteon – Mauzoleum Wyklętych-Niezłomnych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ne58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284984"/>
          </a:xfrm>
          <a:prstGeom prst="rect">
            <a:avLst/>
          </a:prstGeom>
          <a:noFill/>
        </p:spPr>
      </p:pic>
      <p:pic>
        <p:nvPicPr>
          <p:cNvPr id="4099" name="Picture 3" descr="F: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924944"/>
          </a:xfrm>
          <a:prstGeom prst="rect">
            <a:avLst/>
          </a:prstGeom>
          <a:noFill/>
        </p:spPr>
      </p:pic>
      <p:pic>
        <p:nvPicPr>
          <p:cNvPr id="4100" name="Picture 4" descr="F:\images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572000" cy="3573016"/>
          </a:xfrm>
          <a:prstGeom prst="rect">
            <a:avLst/>
          </a:prstGeom>
          <a:noFill/>
        </p:spPr>
      </p:pic>
      <p:pic>
        <p:nvPicPr>
          <p:cNvPr id="4101" name="Picture 5" descr="F: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4944"/>
            <a:ext cx="4572000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algn="just">
              <a:buNone/>
            </a:pPr>
            <a:r>
              <a:rPr lang="pl-PL" b="1" dirty="0" smtClean="0">
                <a:solidFill>
                  <a:schemeClr val="bg1"/>
                </a:solidFill>
              </a:rPr>
              <a:t>    „Nie mamy grobów naszych bohaterów, nie mamy grobu Witolda Pileckiego i dziesiątek tysięcy innych ludzi, tych ludzi pomordowanych w więzieniach i aresztach bo nawet na cmentarzach były tajne pochówki</a:t>
            </a:r>
            <a:r>
              <a:rPr lang="pl-PL" dirty="0" smtClean="0">
                <a:solidFill>
                  <a:schemeClr val="bg1"/>
                </a:solidFill>
              </a:rPr>
              <a:t> – nie było oznaczonych kwater, nikt nie wiedział, kto i gdzie jest chowany. Żołnierzy Wyklętych chowano także w dołach kloacznych i torfowych, na śmietnikach, albo na miejscach pochówku stawiano śmietniki     i publiczne toalety jak na Cmentarzu Bródnowskim w latach 60., które funkcjonowały do lat 90. To było wyjątkowe upodlenie, komuna była niezwykła w tym, co robiła”</a:t>
            </a:r>
            <a:r>
              <a:rPr lang="pl-PL" dirty="0" smtClean="0"/>
              <a:t> – mówi historyk Leszek Żebrowski.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>
            <a:normAutofit fontScale="77500" lnSpcReduction="20000"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Powojenna konspiracja niepodległościowa była –  aż do powstania Solidarności – najliczniejszą formą zorganizowanego oporu społeczeństwa polskiego wobec narzuconej władzy. W roku największej aktywności zbrojnego podziemia, </a:t>
            </a:r>
            <a:r>
              <a:rPr lang="pl-PL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, działało           w nim bezpośrednio </a:t>
            </a:r>
            <a:r>
              <a:rPr lang="pl-PL" sz="3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150-200 tys. konspiratorów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, zgrupowanych w oddziałach o bardzo różnej orientacji. </a:t>
            </a:r>
            <a:r>
              <a:rPr lang="pl-PL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tys.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z nich walczyło </a:t>
            </a:r>
            <a:r>
              <a:rPr lang="pl-PL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 oddziałach partyzanckich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 Kolejnych </a:t>
            </a: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kilkaset tysięcy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stanowili </a:t>
            </a:r>
            <a:r>
              <a:rPr lang="pl-PL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ludzie zapewniający partyzantom aprowizację, wywiad, schronienie i łączność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 Doliczyć trzeba jeszcze około </a:t>
            </a:r>
            <a:r>
              <a:rPr lang="pl-PL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20 tys. uczniów z podziemnych organizacji młodzieżowych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, sprzeciwiających się komunistom. Łącznie daje to grupę </a:t>
            </a:r>
            <a:r>
              <a:rPr lang="pl-P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ponad pół miliona ludzi tworzących społeczność Żołnierzy Wyklętych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i="1" u="sng" dirty="0" smtClean="0">
                <a:hlinkClick r:id="rId2"/>
              </a:rPr>
              <a:t>http://ipn.gov.pl/portal/pl/911/15522/Wstep.html</a:t>
            </a:r>
            <a:endParaRPr lang="pl-PL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742</TotalTime>
  <Words>861</Words>
  <Application>Microsoft Office PowerPoint</Application>
  <PresentationFormat>On-screen Show (4:3)</PresentationFormat>
  <Paragraphs>125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Slide 1</vt:lpstr>
      <vt:lpstr>Slide 2</vt:lpstr>
      <vt:lpstr>Slide 3</vt:lpstr>
      <vt:lpstr>Slide 4</vt:lpstr>
      <vt:lpstr>KWATERA  Ł</vt:lpstr>
      <vt:lpstr>Slide 6</vt:lpstr>
      <vt:lpstr>Slide 7</vt:lpstr>
      <vt:lpstr>Slide 8</vt:lpstr>
      <vt:lpstr>Slide 9</vt:lpstr>
      <vt:lpstr>NAJWAŻNIEJSZE ORGANIZACJE NIEPODLEGŁOŚCIOWE </vt:lpstr>
      <vt:lpstr>DELEGATURA SIŁ ZBROJNYCH NA KRAJ</vt:lpstr>
      <vt:lpstr>WŁADYSŁAW ANDERS 1892 - 1970</vt:lpstr>
      <vt:lpstr>PUŁKOWNIK JAN RZEPECKI</vt:lpstr>
      <vt:lpstr>WOLNOŚĆ i NIEZAWISŁOŚĆ 1945 - 1954</vt:lpstr>
      <vt:lpstr>PREZESI WiN: JAN RZEPECKI 1899 – 1983, FRANCISZEK  NIEPOKÓLCZYCKI 1900 – 1974, ŁUKASZ CIEPLIŃSKI  1913 - 1951</vt:lpstr>
      <vt:lpstr>KRZYŻ ZRZESZENIA WiN POMNIK ŻOŁNIERZY WYKLĘTYCH W RZESZOWIE</vt:lpstr>
      <vt:lpstr>NARODOWE SIŁY ZBROJNE</vt:lpstr>
      <vt:lpstr>Slide 18</vt:lpstr>
      <vt:lpstr>KONSPIRACYJNE WOJSKO POLSKIE</vt:lpstr>
      <vt:lpstr>Stanisław Sojczyński pseud. "Warszyc", "Wazbiw", "Wojnar", "Świrski", "Awr", "Zbigniew"</vt:lpstr>
      <vt:lpstr>RUCH OPORU ARMII KRAJOWEJ</vt:lpstr>
      <vt:lpstr>NARODOWE ZJEDNOCZENIE WOJSKOWE</vt:lpstr>
      <vt:lpstr>Slide 23</vt:lpstr>
      <vt:lpstr>Slide 24</vt:lpstr>
      <vt:lpstr>Slide 25</vt:lpstr>
      <vt:lpstr>NAJBARDZIEJ ZNANI ŻOŁNIERZE WYKLĘCI</vt:lpstr>
      <vt:lpstr>ROTMISTRZ WITOLD PILECKI</vt:lpstr>
      <vt:lpstr>AUGUST EMIL FIELDORF „NIL” 1895 - 1953 </vt:lpstr>
      <vt:lpstr>DANUTA SIEDZIKÓWNA „INKA”</vt:lpstr>
      <vt:lpstr>HENRYK FLAME „BARTEK”</vt:lpstr>
      <vt:lpstr>JÓZEF FRANCZAK „LALUŚ”</vt:lpstr>
      <vt:lpstr>Początek preambuły Ustawy o ustanowieniu Narodowego Dnia Pamięci „Żołnierzy Wyklętych” </vt:lpstr>
      <vt:lpstr>AUTOR PREZENTACJI: MAŁGORZATA NIKIEL  WYKORZYSTANE MATERIAŁY: WIKIPEDIA POMOCE DYDAKTYCZNE z IPN 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Henryk Dąbrowski</dc:title>
  <dc:creator>Jarek</dc:creator>
  <cp:lastModifiedBy>Michalinka</cp:lastModifiedBy>
  <cp:revision>86</cp:revision>
  <dcterms:created xsi:type="dcterms:W3CDTF">2015-12-14T16:59:32Z</dcterms:created>
  <dcterms:modified xsi:type="dcterms:W3CDTF">2016-02-28T13:59:28Z</dcterms:modified>
</cp:coreProperties>
</file>